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wdp" ContentType="image/vnd.ms-photo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460" r:id="rId3"/>
    <p:sldId id="278" r:id="rId5"/>
    <p:sldId id="426" r:id="rId6"/>
    <p:sldId id="428" r:id="rId7"/>
    <p:sldId id="429" r:id="rId8"/>
    <p:sldId id="440" r:id="rId9"/>
    <p:sldId id="443" r:id="rId10"/>
    <p:sldId id="441" r:id="rId11"/>
    <p:sldId id="442" r:id="rId12"/>
    <p:sldId id="430" r:id="rId13"/>
    <p:sldId id="438" r:id="rId14"/>
    <p:sldId id="461" r:id="rId15"/>
    <p:sldId id="437" r:id="rId16"/>
    <p:sldId id="444" r:id="rId17"/>
    <p:sldId id="432" r:id="rId18"/>
    <p:sldId id="433" r:id="rId19"/>
    <p:sldId id="462" r:id="rId20"/>
    <p:sldId id="463" r:id="rId21"/>
    <p:sldId id="464" r:id="rId22"/>
    <p:sldId id="475" r:id="rId23"/>
    <p:sldId id="474" r:id="rId24"/>
    <p:sldId id="467" r:id="rId25"/>
    <p:sldId id="468" r:id="rId26"/>
    <p:sldId id="469" r:id="rId27"/>
    <p:sldId id="470" r:id="rId28"/>
    <p:sldId id="488" r:id="rId29"/>
    <p:sldId id="471" r:id="rId30"/>
    <p:sldId id="489" r:id="rId31"/>
    <p:sldId id="436" r:id="rId32"/>
  </p:sldIdLst>
  <p:sldSz cx="9144000" cy="6858000" type="screen4x3"/>
  <p:notesSz cx="6858000" cy="994727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015193"/>
    <a:srgbClr val="CCECFF"/>
    <a:srgbClr val="CCFFFF"/>
    <a:srgbClr val="66FFFF"/>
    <a:srgbClr val="008000"/>
    <a:srgbClr val="015095"/>
    <a:srgbClr val="FF00FF"/>
    <a:srgbClr val="CDCDDA"/>
    <a:srgbClr val="E7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7" autoAdjust="0"/>
    <p:restoredTop sz="94915" autoAdjust="0"/>
  </p:normalViewPr>
  <p:slideViewPr>
    <p:cSldViewPr>
      <p:cViewPr>
        <p:scale>
          <a:sx n="106" d="100"/>
          <a:sy n="106" d="100"/>
        </p:scale>
        <p:origin x="728" y="312"/>
      </p:cViewPr>
      <p:guideLst>
        <p:guide orient="horz" pos="497"/>
        <p:guide orient="horz" pos="809"/>
        <p:guide pos="53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98" y="-84"/>
      </p:cViewPr>
      <p:guideLst>
        <p:guide orient="horz" pos="3063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ITO</a:t>
            </a:r>
            <a:endParaRPr lang="zh-CN" altLang="en-US" b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0.00</c:formatCode>
                <c:ptCount val="12"/>
                <c:pt idx="0">
                  <c:v>7.30435606824443</c:v>
                </c:pt>
                <c:pt idx="1">
                  <c:v>7.39664745593459</c:v>
                </c:pt>
                <c:pt idx="2">
                  <c:v>7.39395043289265</c:v>
                </c:pt>
                <c:pt idx="3">
                  <c:v>7.30628789931137</c:v>
                </c:pt>
                <c:pt idx="4">
                  <c:v>7.15995771772773</c:v>
                </c:pt>
                <c:pt idx="5">
                  <c:v>6.92614230848532</c:v>
                </c:pt>
                <c:pt idx="6">
                  <c:v>6.68973150131151</c:v>
                </c:pt>
                <c:pt idx="7">
                  <c:v>6.4017441187951</c:v>
                </c:pt>
                <c:pt idx="8">
                  <c:v>6.27579167074106</c:v>
                </c:pt>
                <c:pt idx="9">
                  <c:v>6.29618962634033</c:v>
                </c:pt>
                <c:pt idx="10">
                  <c:v>6.36949354295078</c:v>
                </c:pt>
                <c:pt idx="11">
                  <c:v>6.37286956572554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0.00</c:formatCode>
                <c:ptCount val="12"/>
                <c:pt idx="0">
                  <c:v>7.91849041668833</c:v>
                </c:pt>
                <c:pt idx="1">
                  <c:v>7.24209095924118</c:v>
                </c:pt>
                <c:pt idx="2">
                  <c:v>7.31159544063166</c:v>
                </c:pt>
                <c:pt idx="3">
                  <c:v>7.19372067623338</c:v>
                </c:pt>
                <c:pt idx="4">
                  <c:v>7.08658788108979</c:v>
                </c:pt>
                <c:pt idx="5">
                  <c:v>6.84412452147051</c:v>
                </c:pt>
                <c:pt idx="6">
                  <c:v>6.75255371084691</c:v>
                </c:pt>
                <c:pt idx="7">
                  <c:v>6.80162638392511</c:v>
                </c:pt>
                <c:pt idx="8">
                  <c:v>6.79865886187145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867280"/>
        <c:axId val="-2121859008"/>
      </c:lineChart>
      <c:catAx>
        <c:axId val="-212186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1859008"/>
        <c:crosses val="autoZero"/>
        <c:auto val="1"/>
        <c:lblAlgn val="ctr"/>
        <c:lblOffset val="100"/>
        <c:noMultiLvlLbl val="0"/>
      </c:catAx>
      <c:valAx>
        <c:axId val="-2121859008"/>
        <c:scaling>
          <c:orientation val="minMax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2186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/>
              <a:t>Per</a:t>
            </a:r>
            <a:r>
              <a:rPr lang="en-US" altLang="zh-CN" b="1" baseline="0" dirty="0"/>
              <a:t> Capita / Month</a:t>
            </a:r>
            <a:endParaRPr lang="zh-CN" altLang="en-US" b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</c:formatCode>
                <c:ptCount val="12"/>
                <c:pt idx="0">
                  <c:v>1304.27475057559</c:v>
                </c:pt>
                <c:pt idx="1">
                  <c:v>1071.69003115265</c:v>
                </c:pt>
                <c:pt idx="2">
                  <c:v>1317.11678267595</c:v>
                </c:pt>
                <c:pt idx="3">
                  <c:v>1206.8552437223</c:v>
                </c:pt>
                <c:pt idx="4">
                  <c:v>1290.70428893905</c:v>
                </c:pt>
                <c:pt idx="5">
                  <c:v>1154.44106167057</c:v>
                </c:pt>
                <c:pt idx="6">
                  <c:v>988.992044550517</c:v>
                </c:pt>
                <c:pt idx="7">
                  <c:v>923.125990491284</c:v>
                </c:pt>
                <c:pt idx="8">
                  <c:v>1174.27257240204</c:v>
                </c:pt>
                <c:pt idx="9">
                  <c:v>1412.95534962089</c:v>
                </c:pt>
                <c:pt idx="10">
                  <c:v>1482.5595727198</c:v>
                </c:pt>
                <c:pt idx="11">
                  <c:v>1464.52184273233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0</c:formatCode>
                <c:ptCount val="12"/>
                <c:pt idx="0">
                  <c:v>1327.26468344775</c:v>
                </c:pt>
                <c:pt idx="1">
                  <c:v>1037.52173913043</c:v>
                </c:pt>
                <c:pt idx="2">
                  <c:v>1352.29727626459</c:v>
                </c:pt>
                <c:pt idx="3">
                  <c:v>1185.66978193146</c:v>
                </c:pt>
                <c:pt idx="4">
                  <c:v>1293.61080657792</c:v>
                </c:pt>
                <c:pt idx="5">
                  <c:v>1234.29881422925</c:v>
                </c:pt>
                <c:pt idx="6">
                  <c:v>1344.13386454183</c:v>
                </c:pt>
                <c:pt idx="7">
                  <c:v>1389.3632</c:v>
                </c:pt>
                <c:pt idx="8">
                  <c:v>1344.32690763052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332864"/>
        <c:axId val="-2107335984"/>
      </c:lineChart>
      <c:catAx>
        <c:axId val="-210733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7335984"/>
        <c:crosses val="autoZero"/>
        <c:auto val="1"/>
        <c:lblAlgn val="ctr"/>
        <c:lblOffset val="100"/>
        <c:noMultiLvlLbl val="0"/>
      </c:catAx>
      <c:valAx>
        <c:axId val="-2107335984"/>
        <c:scaling>
          <c:orientation val="minMax"/>
          <c:min val="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733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OEE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OEE</c:v>
                </c:pt>
              </c:strCache>
            </c:strRef>
          </c:tx>
          <c:spPr>
            <a:ln w="28575" cap="rnd" cmpd="sng" algn="ctr">
              <a:solidFill>
                <a:srgbClr val="00206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</a:ln>
              <a:effectLst/>
            </c:spPr>
          </c:marker>
          <c:dPt>
            <c:idx val="10"/>
            <c:marker>
              <c:symbol val="circle"/>
              <c:size val="5"/>
              <c:spPr>
                <a:solidFill>
                  <a:srgbClr val="FFC000"/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FFC000"/>
                </a:solidFill>
                <a:prstDash val="solid"/>
                <a:round/>
              </a:ln>
              <a:effectLst/>
            </c:spPr>
          </c:dPt>
          <c:dPt>
            <c:idx val="11"/>
            <c:marker>
              <c:symbol val="circle"/>
              <c:size val="5"/>
              <c:spPr>
                <a:solidFill>
                  <a:srgbClr val="FFC000"/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FFC00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Sheet1!$A$2:$A$25</c:f>
              <c:strCache>
                <c:ptCount val="2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10" c:formatCode="0.00%">
                  <c:v>0.7428</c:v>
                </c:pt>
                <c:pt idx="11" c:formatCode="0.00%">
                  <c:v>0.742</c:v>
                </c:pt>
                <c:pt idx="12" c:formatCode="0.00%">
                  <c:v>0.775</c:v>
                </c:pt>
                <c:pt idx="13" c:formatCode="0.00%">
                  <c:v>0.7388</c:v>
                </c:pt>
                <c:pt idx="14" c:formatCode="0.00%">
                  <c:v>0.7501</c:v>
                </c:pt>
                <c:pt idx="15" c:formatCode="0.00%">
                  <c:v>0.7465</c:v>
                </c:pt>
                <c:pt idx="16" c:formatCode="0.00%">
                  <c:v>0.7217</c:v>
                </c:pt>
                <c:pt idx="17" c:formatCode="0.00%">
                  <c:v>0.7306</c:v>
                </c:pt>
                <c:pt idx="18" c:formatCode="0.00%">
                  <c:v>0.7189</c:v>
                </c:pt>
                <c:pt idx="19" c:formatCode="0.00%">
                  <c:v>0.7453</c:v>
                </c:pt>
                <c:pt idx="20" c:formatCode="0.00%">
                  <c:v>0.7575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8541920"/>
        <c:axId val="-2108545360"/>
      </c:lineChart>
      <c:catAx>
        <c:axId val="-210854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8545360"/>
        <c:crosses val="autoZero"/>
        <c:auto val="1"/>
        <c:lblAlgn val="ctr"/>
        <c:lblOffset val="100"/>
        <c:noMultiLvlLbl val="0"/>
      </c:catAx>
      <c:valAx>
        <c:axId val="-2108545360"/>
        <c:scaling>
          <c:orientation val="minMax"/>
          <c:max val="0.8"/>
          <c:min val="0.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854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Line</a:t>
            </a:r>
            <a:r>
              <a:rPr lang="en-US" altLang="zh-CN" baseline="0" dirty="0"/>
              <a:t> 6 </a:t>
            </a:r>
            <a:r>
              <a:rPr lang="en-US" altLang="zh-CN" dirty="0"/>
              <a:t>OEE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OEE</c:v>
                </c:pt>
              </c:strCache>
            </c:strRef>
          </c:tx>
          <c:spPr>
            <a:ln w="28575" cap="rnd" cmpd="sng" algn="ctr">
              <a:solidFill>
                <a:srgbClr val="00206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 cap="flat" cmpd="sng" algn="ctr">
                <a:solidFill>
                  <a:srgbClr val="002060"/>
                </a:solidFill>
                <a:prstDash val="solid"/>
                <a:round/>
              </a:ln>
              <a:effectLst/>
            </c:spPr>
          </c:marker>
          <c:dPt>
            <c:idx val="10"/>
            <c:marker>
              <c:symbol val="circle"/>
              <c:size val="5"/>
              <c:spPr>
                <a:solidFill>
                  <a:srgbClr val="FFC000"/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FFC000"/>
                </a:solidFill>
                <a:prstDash val="solid"/>
                <a:round/>
              </a:ln>
              <a:effectLst/>
            </c:spPr>
          </c:dPt>
          <c:dPt>
            <c:idx val="11"/>
            <c:marker>
              <c:symbol val="circle"/>
              <c:size val="5"/>
              <c:spPr>
                <a:solidFill>
                  <a:srgbClr val="FFC000"/>
                </a:solidFill>
                <a:ln w="9525" cap="flat" cmpd="sng" algn="ctr">
                  <a:solidFill>
                    <a:srgbClr val="FFC000"/>
                  </a:solidFill>
                  <a:prstDash val="solid"/>
                  <a:round/>
                </a:ln>
                <a:effectLst/>
              </c:spPr>
            </c:marker>
            <c:bubble3D val="0"/>
            <c:spPr>
              <a:ln w="28575" cap="rnd" cmpd="sng" algn="ctr">
                <a:solidFill>
                  <a:srgbClr val="FFC00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Sheet1!$A$2:$A$25</c:f>
              <c:strCache>
                <c:ptCount val="2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  <c:pt idx="12">
                  <c:v>Jan</c:v>
                </c:pt>
                <c:pt idx="13">
                  <c:v>Feb</c:v>
                </c:pt>
                <c:pt idx="14">
                  <c:v>Mar</c:v>
                </c:pt>
                <c:pt idx="15">
                  <c:v>Apr</c:v>
                </c:pt>
                <c:pt idx="16">
                  <c:v>May</c:v>
                </c:pt>
                <c:pt idx="17">
                  <c:v>Jun</c:v>
                </c:pt>
                <c:pt idx="18">
                  <c:v>Jul</c:v>
                </c:pt>
                <c:pt idx="19">
                  <c:v>Aug</c:v>
                </c:pt>
                <c:pt idx="20">
                  <c:v>Sep</c:v>
                </c:pt>
                <c:pt idx="21">
                  <c:v>Oct</c:v>
                </c:pt>
                <c:pt idx="22">
                  <c:v>Nov</c:v>
                </c:pt>
                <c:pt idx="23">
                  <c:v>Dec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10" c:formatCode="0.00%">
                  <c:v>0.9053</c:v>
                </c:pt>
                <c:pt idx="11" c:formatCode="0.00%">
                  <c:v>0.9052</c:v>
                </c:pt>
                <c:pt idx="12" c:formatCode="0.00%">
                  <c:v>0.804</c:v>
                </c:pt>
                <c:pt idx="13" c:formatCode="0.00%">
                  <c:v>0.8041</c:v>
                </c:pt>
                <c:pt idx="14" c:formatCode="0.00%">
                  <c:v>0.856</c:v>
                </c:pt>
                <c:pt idx="15" c:formatCode="0.00%">
                  <c:v>0.7094</c:v>
                </c:pt>
                <c:pt idx="16" c:formatCode="0.00%">
                  <c:v>0.8558</c:v>
                </c:pt>
                <c:pt idx="17" c:formatCode="0.00%">
                  <c:v>0.8757</c:v>
                </c:pt>
                <c:pt idx="18" c:formatCode="0.00%">
                  <c:v>0.8614</c:v>
                </c:pt>
                <c:pt idx="19" c:formatCode="0.00%">
                  <c:v>0.8565</c:v>
                </c:pt>
                <c:pt idx="20" c:formatCode="0.00%">
                  <c:v>0.9053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455088"/>
        <c:axId val="-2107458528"/>
      </c:lineChart>
      <c:catAx>
        <c:axId val="-2107455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7458528"/>
        <c:crosses val="autoZero"/>
        <c:auto val="1"/>
        <c:lblAlgn val="ctr"/>
        <c:lblOffset val="100"/>
        <c:noMultiLvlLbl val="0"/>
      </c:catAx>
      <c:valAx>
        <c:axId val="-2107458528"/>
        <c:scaling>
          <c:orientation val="minMax"/>
          <c:max val="1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2107455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explosion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Sheet2!$AO$210:$AT$210</c:f>
              <c:strCache>
                <c:ptCount val="6"/>
                <c:pt idx="0">
                  <c:v>模具小整理原因</c:v>
                </c:pt>
                <c:pt idx="1">
                  <c:v>模具全套整理原因</c:v>
                </c:pt>
                <c:pt idx="2">
                  <c:v>浇铸机故障停机原因</c:v>
                </c:pt>
                <c:pt idx="3">
                  <c:v>机械手故障停机原因</c:v>
                </c:pt>
                <c:pt idx="4">
                  <c:v>等料原因</c:v>
                </c:pt>
                <c:pt idx="5">
                  <c:v>其他原因</c:v>
                </c:pt>
              </c:strCache>
            </c:strRef>
          </c:cat>
          <c:val>
            <c:numRef>
              <c:f>Sheet2!$AO$211:$AT$211</c:f>
              <c:numCache>
                <c:formatCode>General</c:formatCode>
                <c:ptCount val="6"/>
                <c:pt idx="0">
                  <c:v>99</c:v>
                </c:pt>
                <c:pt idx="1">
                  <c:v>39</c:v>
                </c:pt>
                <c:pt idx="2">
                  <c:v>26</c:v>
                </c:pt>
                <c:pt idx="3">
                  <c:v>15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90671393061741"/>
          <c:y val="0.111119032703654"/>
          <c:w val="0.309328606938259"/>
          <c:h val="0.598566222609513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62FED157-C56A-466E-8753-8A57EA34A25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724400"/>
            <a:ext cx="5486400" cy="4476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项目发起人</a:t>
            </a:r>
            <a:r>
              <a:rPr lang="en-US" altLang="zh-CN"/>
              <a:t>:</a:t>
            </a:r>
            <a:r>
              <a:rPr lang="zh-CN" altLang="en-US"/>
              <a:t>龚巍</a:t>
            </a:r>
            <a:endParaRPr lang="en-US" altLang="zh-CN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/>
          <a:lstStyle>
            <a:lvl1pPr algn="r">
              <a:defRPr sz="1200"/>
            </a:lvl1pPr>
          </a:lstStyle>
          <a:p>
            <a:fld id="{5E31759C-8CDF-468D-8B14-6A55E4D8FA8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生产产品： </a:t>
            </a:r>
            <a:r>
              <a:rPr lang="en-US" altLang="zh-CN" sz="1200" dirty="0"/>
              <a:t>EA888 1.8L EVO2.5</a:t>
            </a:r>
            <a:endParaRPr lang="en-US" altLang="zh-CN" sz="1200" dirty="0"/>
          </a:p>
          <a:p>
            <a:r>
              <a:rPr lang="en-US" altLang="zh-CN" sz="1200" dirty="0"/>
              <a:t>                   EA888 1.8L EVO2.5 103M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b="1" dirty="0"/>
              <a:t>人力配置 ：</a:t>
            </a:r>
            <a:r>
              <a:rPr lang="zh-CN" altLang="en-US" sz="1200" dirty="0"/>
              <a:t>直接人力合计</a:t>
            </a:r>
            <a:r>
              <a:rPr lang="en-US" altLang="zh-CN" sz="1200" dirty="0"/>
              <a:t>6</a:t>
            </a:r>
            <a:r>
              <a:rPr lang="zh-CN" altLang="en-US" sz="1200" dirty="0"/>
              <a:t>人</a:t>
            </a:r>
            <a:endParaRPr lang="en-US" altLang="zh-CN" sz="1200" dirty="0"/>
          </a:p>
          <a:p>
            <a:endParaRPr lang="en-US" altLang="zh-CN" sz="1200" b="1" dirty="0"/>
          </a:p>
          <a:p>
            <a:r>
              <a:rPr lang="zh-CN" altLang="en-US" sz="1200" b="1" dirty="0"/>
              <a:t>人均产出：</a:t>
            </a:r>
            <a:endParaRPr lang="en-US" altLang="zh-CN" sz="1200" b="1" dirty="0"/>
          </a:p>
          <a:p>
            <a:endParaRPr lang="en-US" altLang="zh-CN" sz="1200" b="1" dirty="0"/>
          </a:p>
          <a:p>
            <a:r>
              <a:rPr lang="zh-CN" altLang="en-US" sz="1200" b="1" dirty="0"/>
              <a:t>瓶颈工时：</a:t>
            </a:r>
            <a:r>
              <a:rPr lang="zh-CN" altLang="en-US" sz="1200" dirty="0"/>
              <a:t>瓶颈工位</a:t>
            </a:r>
            <a:r>
              <a:rPr lang="en-US" altLang="zh-CN" sz="1200" dirty="0"/>
              <a:t>OP40</a:t>
            </a:r>
            <a:r>
              <a:rPr lang="zh-CN" altLang="en-US" sz="1200" dirty="0"/>
              <a:t>，</a:t>
            </a:r>
            <a:r>
              <a:rPr lang="en-US" altLang="zh-CN" sz="1200" dirty="0"/>
              <a:t>C/T</a:t>
            </a:r>
            <a:r>
              <a:rPr lang="zh-CN" altLang="en-US" sz="1200" dirty="0"/>
              <a:t>为</a:t>
            </a:r>
            <a:r>
              <a:rPr lang="en-US" altLang="zh-CN" sz="1200" dirty="0"/>
              <a:t>15.11</a:t>
            </a:r>
            <a:r>
              <a:rPr lang="zh-CN" altLang="en-US" sz="1200" dirty="0"/>
              <a:t>秒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b="1" dirty="0"/>
              <a:t>类似线体：</a:t>
            </a:r>
            <a:r>
              <a:rPr lang="en-US" altLang="zh-CN" sz="1200" dirty="0"/>
              <a:t>19</a:t>
            </a:r>
            <a:r>
              <a:rPr lang="zh-CN" altLang="en-US" sz="1200" dirty="0"/>
              <a:t>条</a:t>
            </a:r>
            <a:endParaRPr lang="en-US" altLang="zh-CN" sz="1200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平均</a:t>
            </a:r>
            <a:r>
              <a:rPr lang="en-US" altLang="zh-CN" dirty="0"/>
              <a:t>62.47%</a:t>
            </a:r>
            <a:endParaRPr lang="en-US" altLang="zh-CN" dirty="0"/>
          </a:p>
          <a:p>
            <a:r>
              <a:rPr lang="zh-CN" altLang="en-US" b="1" dirty="0"/>
              <a:t>改善策略：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通过减少异常停机时间，及良率改善，实现</a:t>
            </a:r>
            <a:r>
              <a:rPr lang="en-US" altLang="zh-CN" dirty="0"/>
              <a:t>OEE</a:t>
            </a:r>
            <a:r>
              <a:rPr lang="zh-CN" altLang="en-US" dirty="0"/>
              <a:t>提升</a:t>
            </a:r>
            <a:r>
              <a:rPr lang="en-US" altLang="zh-CN" dirty="0"/>
              <a:t>25%</a:t>
            </a:r>
            <a:r>
              <a:rPr lang="zh-CN" altLang="en-US" dirty="0"/>
              <a:t>；即提升至</a:t>
            </a:r>
            <a:r>
              <a:rPr lang="en-US" altLang="zh-CN" dirty="0"/>
              <a:t>78.1%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改善措施：</a:t>
            </a:r>
            <a:endParaRPr lang="en-US" altLang="zh-CN" b="1" dirty="0"/>
          </a:p>
          <a:p>
            <a:endParaRPr lang="en-US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en-US" dirty="0"/>
              <a:t>通过缩短换型时间及全套调整时间，提升</a:t>
            </a:r>
            <a:r>
              <a:rPr lang="en-US" altLang="zh-CN" dirty="0"/>
              <a:t>OEE5%;</a:t>
            </a:r>
            <a:endParaRPr lang="en-US" altLang="zh-CN" dirty="0"/>
          </a:p>
          <a:p>
            <a:endParaRPr lang="en-US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通过浇铸模具管理改善及小整理作业改善，提升</a:t>
            </a:r>
            <a:r>
              <a:rPr lang="en-US" altLang="zh-CN" dirty="0"/>
              <a:t>OEE15%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通过强化</a:t>
            </a:r>
            <a:r>
              <a:rPr lang="en-US" altLang="zh-CN" dirty="0"/>
              <a:t>TPM</a:t>
            </a:r>
            <a:r>
              <a:rPr lang="zh-CN" altLang="en-US" dirty="0"/>
              <a:t>基础及浇铸设备、机械臂重复故障分析改善，提升</a:t>
            </a:r>
            <a:r>
              <a:rPr lang="en-US" altLang="zh-CN" dirty="0"/>
              <a:t>OEE5%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问题点：</a:t>
            </a: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流程断点较多；                              </a:t>
            </a:r>
            <a:r>
              <a:rPr lang="en-US" altLang="zh-CN" dirty="0"/>
              <a:t>2. </a:t>
            </a:r>
            <a:r>
              <a:rPr lang="zh-CN" altLang="en-US" dirty="0"/>
              <a:t>计划排产批量偏大（按天生产量周转）； 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存在提前及超量采购</a:t>
            </a:r>
            <a:r>
              <a:rPr lang="en-US" altLang="zh-CN" dirty="0"/>
              <a:t>/</a:t>
            </a:r>
            <a:r>
              <a:rPr lang="zh-CN" altLang="en-US" dirty="0"/>
              <a:t>生产的情况      </a:t>
            </a:r>
            <a:r>
              <a:rPr lang="en-US" altLang="zh-CN" dirty="0"/>
              <a:t>4. </a:t>
            </a:r>
            <a:r>
              <a:rPr lang="zh-CN" altLang="en-US" dirty="0"/>
              <a:t>信息集成度差，及时性及共享性待提升；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改善策略：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结合</a:t>
            </a:r>
            <a:r>
              <a:rPr lang="en-US" altLang="zh-CN" dirty="0"/>
              <a:t>VSM</a:t>
            </a:r>
            <a:r>
              <a:rPr lang="zh-CN" altLang="en-US" dirty="0"/>
              <a:t>分析打通断点、通过计划排产优化及</a:t>
            </a:r>
            <a:r>
              <a:rPr lang="en-US" altLang="zh-CN" dirty="0"/>
              <a:t>WMS</a:t>
            </a:r>
            <a:r>
              <a:rPr lang="zh-CN" altLang="en-US" dirty="0"/>
              <a:t>控制提前或超量采购</a:t>
            </a:r>
            <a:r>
              <a:rPr lang="en-US" altLang="zh-CN" dirty="0"/>
              <a:t>/</a:t>
            </a:r>
            <a:r>
              <a:rPr lang="zh-CN" altLang="en-US" dirty="0"/>
              <a:t>生产，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降低库存</a:t>
            </a:r>
            <a:r>
              <a:rPr lang="en-US" altLang="zh-CN" dirty="0"/>
              <a:t>20%</a:t>
            </a:r>
            <a:r>
              <a:rPr lang="zh-CN" altLang="en-US" dirty="0"/>
              <a:t>；即降低总体库存金额</a:t>
            </a:r>
            <a:r>
              <a:rPr lang="en-US" altLang="zh-CN" dirty="0"/>
              <a:t>2100</a:t>
            </a:r>
            <a:r>
              <a:rPr lang="zh-CN" altLang="en-US" dirty="0"/>
              <a:t>万</a:t>
            </a:r>
            <a:r>
              <a:rPr lang="en-US" altLang="zh-CN" dirty="0"/>
              <a:t>RMB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改善措施：</a:t>
            </a:r>
            <a:endParaRPr lang="en-US" altLang="zh-CN" b="1" dirty="0"/>
          </a:p>
          <a:p>
            <a:endParaRPr lang="en-US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en-US" dirty="0"/>
              <a:t>通过优化物料需求计划及控制原材料采购提前期及采购量，降低库存</a:t>
            </a:r>
            <a:r>
              <a:rPr lang="en-US" altLang="zh-CN" dirty="0"/>
              <a:t>10%;</a:t>
            </a:r>
            <a:endParaRPr lang="en-US" altLang="zh-CN" dirty="0"/>
          </a:p>
          <a:p>
            <a:endParaRPr lang="en-US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通过断点打通，优化计划排产及降低排产批量，降低</a:t>
            </a:r>
            <a:r>
              <a:rPr lang="en-US" altLang="zh-CN" dirty="0"/>
              <a:t>WIP</a:t>
            </a:r>
            <a:r>
              <a:rPr lang="zh-CN" altLang="en-US" dirty="0"/>
              <a:t>库存</a:t>
            </a:r>
            <a:r>
              <a:rPr lang="en-US" altLang="zh-CN" dirty="0"/>
              <a:t>4%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通过优化计划排产降低</a:t>
            </a:r>
            <a:r>
              <a:rPr lang="en-US" altLang="zh-CN" dirty="0"/>
              <a:t>FGI</a:t>
            </a:r>
            <a:r>
              <a:rPr lang="zh-CN" altLang="en-US" dirty="0"/>
              <a:t>库存</a:t>
            </a:r>
            <a:r>
              <a:rPr lang="en-US" altLang="zh-CN" dirty="0"/>
              <a:t>2%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通过低值易耗品备件管理优化，降低库存</a:t>
            </a:r>
            <a:r>
              <a:rPr lang="en-US" altLang="zh-CN" dirty="0"/>
              <a:t>4%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759C-8CDF-468D-8B14-6A55E4D8FA8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标题色带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874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380" y="1556792"/>
            <a:ext cx="7772400" cy="1362075"/>
          </a:xfrm>
          <a:prstGeom prst="rect">
            <a:avLst/>
          </a:prstGeo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1560" y="2906713"/>
            <a:ext cx="77724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灰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标题色带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874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50405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Tx/>
              <a:buBlip>
                <a:blip r:embed="rId4"/>
              </a:buBlip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defRPr/>
            </a:lvl4pPr>
            <a:lvl5pP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24625"/>
            <a:ext cx="2133600" cy="1968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453188"/>
            <a:ext cx="2133600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E5D1E8C-22E6-42D6-A60D-CA9FF58F2563}" type="slidenum">
              <a:rPr lang="en-US" altLang="zh-CN"/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91408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3" y="312900"/>
            <a:ext cx="8050213" cy="436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50405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buFont typeface="Wingdings" panose="05000000000000000000" pitchFamily="2" charset="2"/>
              <a:buChar char="Ø"/>
              <a:defRPr sz="2400"/>
            </a:lvl3pPr>
            <a:lvl5pP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91408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标题色带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874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A2067955-B79A-40F6-9D76-A2B059463C9E}" type="slidenum">
              <a:rPr lang="zh-CN" altLang="en-US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691408"/>
            <a:ext cx="864096" cy="8640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3.jpeg"/><Relationship Id="rId7" Type="http://schemas.openxmlformats.org/officeDocument/2006/relationships/image" Target="../media/image6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8"/>
        </a:buBlip>
        <a:defRPr sz="3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9"/>
        </a:buBlip>
        <a:defRPr sz="2800">
          <a:solidFill>
            <a:schemeClr val="tx1"/>
          </a:solidFill>
          <a:latin typeface="Arial" panose="020B060402020202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Arial" panose="020B060402020202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 New Roman" panose="02020603050405020304" pitchFamily="18" charset="0"/>
        <a:buChar char="•"/>
        <a:defRPr sz="2000">
          <a:solidFill>
            <a:schemeClr val="tx1"/>
          </a:solidFill>
          <a:latin typeface="Arial" panose="020B060402020202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42.png"/><Relationship Id="rId7" Type="http://schemas.microsoft.com/office/2007/relationships/hdphoto" Target="../media/hdphoto5.wdp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oleObject" Target="../embeddings/oleObject2.bin"/><Relationship Id="rId3" Type="http://schemas.openxmlformats.org/officeDocument/2006/relationships/image" Target="../media/image39.png"/><Relationship Id="rId2" Type="http://schemas.openxmlformats.org/officeDocument/2006/relationships/oleObject" Target="../embeddings/oleObject1.bin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3.emf"/><Relationship Id="rId1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oleObject" Target="../embeddings/oleObject6.bin"/><Relationship Id="rId7" Type="http://schemas.openxmlformats.org/officeDocument/2006/relationships/image" Target="../media/image46.png"/><Relationship Id="rId6" Type="http://schemas.microsoft.com/office/2007/relationships/hdphoto" Target="../media/hdphoto5.wdp"/><Relationship Id="rId5" Type="http://schemas.openxmlformats.org/officeDocument/2006/relationships/image" Target="../media/image41.png"/><Relationship Id="rId4" Type="http://schemas.openxmlformats.org/officeDocument/2006/relationships/image" Target="../media/image45.png"/><Relationship Id="rId3" Type="http://schemas.openxmlformats.org/officeDocument/2006/relationships/oleObject" Target="../embeddings/oleObject5.bin"/><Relationship Id="rId2" Type="http://schemas.openxmlformats.org/officeDocument/2006/relationships/image" Target="../media/image44.png"/><Relationship Id="rId17" Type="http://schemas.openxmlformats.org/officeDocument/2006/relationships/notesSlide" Target="../notesSlides/notesSlide7.xml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2.xml"/><Relationship Id="rId14" Type="http://schemas.microsoft.com/office/2007/relationships/hdphoto" Target="../media/hdphoto6.wdp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oleObject" Target="../embeddings/oleObject7.bin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1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9500" y="2459504"/>
            <a:ext cx="6985000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chemeClr val="accent1"/>
              </a:buClr>
              <a:buSzPct val="110000"/>
            </a:pPr>
            <a:r>
              <a:rPr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欢迎领导莅临</a:t>
            </a:r>
            <a:endParaRPr lang="en-US" altLang="zh-CN" sz="6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buClr>
                <a:schemeClr val="accent1"/>
              </a:buClr>
              <a:buSzPct val="110000"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Welcome</a:t>
            </a:r>
            <a:r>
              <a:rPr lang="en-US" altLang="zh-CN" sz="6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  <a:endParaRPr lang="en-US" altLang="zh-CN" sz="6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09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2/5</a:t>
            </a:r>
            <a:endParaRPr lang="en-US" altLang="zh-CN" b="1" dirty="0">
              <a:solidFill>
                <a:srgbClr val="01509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31555" y="848381"/>
            <a:ext cx="6272628" cy="5769235"/>
            <a:chOff x="2831555" y="848381"/>
            <a:chExt cx="6272628" cy="5769235"/>
          </a:xfrm>
        </p:grpSpPr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3384525" y="1397616"/>
              <a:ext cx="5041079" cy="5040000"/>
            </a:xfrm>
            <a:prstGeom prst="ellipse">
              <a:avLst/>
            </a:prstGeom>
            <a:noFill/>
            <a:ln w="28575">
              <a:solidFill>
                <a:srgbClr val="0151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4107805" y="2117616"/>
              <a:ext cx="3600000" cy="3600000"/>
            </a:xfrm>
            <a:prstGeom prst="ellipse">
              <a:avLst/>
            </a:prstGeom>
            <a:noFill/>
            <a:ln w="28575"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err="1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059746" y="1802472"/>
              <a:ext cx="1800000" cy="1080000"/>
            </a:xfrm>
            <a:custGeom>
              <a:avLst/>
              <a:gdLst>
                <a:gd name="connsiteX0" fmla="*/ 0 w 1334988"/>
                <a:gd name="connsiteY0" fmla="*/ 144627 h 867742"/>
                <a:gd name="connsiteX1" fmla="*/ 144627 w 1334988"/>
                <a:gd name="connsiteY1" fmla="*/ 0 h 867742"/>
                <a:gd name="connsiteX2" fmla="*/ 1190361 w 1334988"/>
                <a:gd name="connsiteY2" fmla="*/ 0 h 867742"/>
                <a:gd name="connsiteX3" fmla="*/ 1334988 w 1334988"/>
                <a:gd name="connsiteY3" fmla="*/ 144627 h 867742"/>
                <a:gd name="connsiteX4" fmla="*/ 1334988 w 1334988"/>
                <a:gd name="connsiteY4" fmla="*/ 723115 h 867742"/>
                <a:gd name="connsiteX5" fmla="*/ 1190361 w 1334988"/>
                <a:gd name="connsiteY5" fmla="*/ 867742 h 867742"/>
                <a:gd name="connsiteX6" fmla="*/ 144627 w 1334988"/>
                <a:gd name="connsiteY6" fmla="*/ 867742 h 867742"/>
                <a:gd name="connsiteX7" fmla="*/ 0 w 1334988"/>
                <a:gd name="connsiteY7" fmla="*/ 723115 h 867742"/>
                <a:gd name="connsiteX8" fmla="*/ 0 w 1334988"/>
                <a:gd name="connsiteY8" fmla="*/ 144627 h 86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988" h="867742">
                  <a:moveTo>
                    <a:pt x="0" y="144627"/>
                  </a:moveTo>
                  <a:cubicBezTo>
                    <a:pt x="0" y="64752"/>
                    <a:pt x="64752" y="0"/>
                    <a:pt x="144627" y="0"/>
                  </a:cubicBezTo>
                  <a:lnTo>
                    <a:pt x="1190361" y="0"/>
                  </a:lnTo>
                  <a:cubicBezTo>
                    <a:pt x="1270236" y="0"/>
                    <a:pt x="1334988" y="64752"/>
                    <a:pt x="1334988" y="144627"/>
                  </a:cubicBezTo>
                  <a:lnTo>
                    <a:pt x="1334988" y="723115"/>
                  </a:lnTo>
                  <a:cubicBezTo>
                    <a:pt x="1334988" y="802990"/>
                    <a:pt x="1270236" y="867742"/>
                    <a:pt x="1190361" y="867742"/>
                  </a:cubicBezTo>
                  <a:lnTo>
                    <a:pt x="144627" y="867742"/>
                  </a:lnTo>
                  <a:cubicBezTo>
                    <a:pt x="64752" y="867742"/>
                    <a:pt x="0" y="802990"/>
                    <a:pt x="0" y="723115"/>
                  </a:cubicBezTo>
                  <a:lnTo>
                    <a:pt x="0" y="144627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460" tIns="80460" rIns="80460" bIns="80460" numCol="1" spcCol="1270" anchor="ctr" anchorCtr="0">
              <a:noAutofit/>
            </a:bodyPr>
            <a:lstStyle/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olidFill>
                    <a:srgbClr val="015193"/>
                  </a:solidFill>
                </a:rPr>
                <a:t>人均产出低</a:t>
              </a:r>
              <a:endParaRPr lang="en-US" altLang="zh-CN" sz="1200" kern="1200" dirty="0">
                <a:solidFill>
                  <a:srgbClr val="015193"/>
                </a:solidFill>
              </a:endParaRPr>
            </a:p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dirty="0">
                  <a:solidFill>
                    <a:srgbClr val="015193"/>
                  </a:solidFill>
                </a:rPr>
                <a:t>Low per capita</a:t>
              </a:r>
              <a:endParaRPr lang="zh-CN" altLang="en-US" sz="12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365861" y="4457616"/>
              <a:ext cx="2160000" cy="1080000"/>
            </a:xfrm>
            <a:custGeom>
              <a:avLst/>
              <a:gdLst>
                <a:gd name="connsiteX0" fmla="*/ 0 w 1334988"/>
                <a:gd name="connsiteY0" fmla="*/ 144627 h 867742"/>
                <a:gd name="connsiteX1" fmla="*/ 144627 w 1334988"/>
                <a:gd name="connsiteY1" fmla="*/ 0 h 867742"/>
                <a:gd name="connsiteX2" fmla="*/ 1190361 w 1334988"/>
                <a:gd name="connsiteY2" fmla="*/ 0 h 867742"/>
                <a:gd name="connsiteX3" fmla="*/ 1334988 w 1334988"/>
                <a:gd name="connsiteY3" fmla="*/ 144627 h 867742"/>
                <a:gd name="connsiteX4" fmla="*/ 1334988 w 1334988"/>
                <a:gd name="connsiteY4" fmla="*/ 723115 h 867742"/>
                <a:gd name="connsiteX5" fmla="*/ 1190361 w 1334988"/>
                <a:gd name="connsiteY5" fmla="*/ 867742 h 867742"/>
                <a:gd name="connsiteX6" fmla="*/ 144627 w 1334988"/>
                <a:gd name="connsiteY6" fmla="*/ 867742 h 867742"/>
                <a:gd name="connsiteX7" fmla="*/ 0 w 1334988"/>
                <a:gd name="connsiteY7" fmla="*/ 723115 h 867742"/>
                <a:gd name="connsiteX8" fmla="*/ 0 w 1334988"/>
                <a:gd name="connsiteY8" fmla="*/ 144627 h 86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988" h="867742">
                  <a:moveTo>
                    <a:pt x="0" y="144627"/>
                  </a:moveTo>
                  <a:cubicBezTo>
                    <a:pt x="0" y="64752"/>
                    <a:pt x="64752" y="0"/>
                    <a:pt x="144627" y="0"/>
                  </a:cubicBezTo>
                  <a:lnTo>
                    <a:pt x="1190361" y="0"/>
                  </a:lnTo>
                  <a:cubicBezTo>
                    <a:pt x="1270236" y="0"/>
                    <a:pt x="1334988" y="64752"/>
                    <a:pt x="1334988" y="144627"/>
                  </a:cubicBezTo>
                  <a:lnTo>
                    <a:pt x="1334988" y="723115"/>
                  </a:lnTo>
                  <a:cubicBezTo>
                    <a:pt x="1334988" y="802990"/>
                    <a:pt x="1270236" y="867742"/>
                    <a:pt x="1190361" y="867742"/>
                  </a:cubicBezTo>
                  <a:lnTo>
                    <a:pt x="144627" y="867742"/>
                  </a:lnTo>
                  <a:cubicBezTo>
                    <a:pt x="64752" y="867742"/>
                    <a:pt x="0" y="802990"/>
                    <a:pt x="0" y="723115"/>
                  </a:cubicBezTo>
                  <a:lnTo>
                    <a:pt x="0" y="144627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73608"/>
                <a:satOff val="8984"/>
                <a:lumOff val="2892"/>
                <a:alphaOff val="0"/>
              </a:schemeClr>
            </a:fillRef>
            <a:effectRef idx="0">
              <a:schemeClr val="accent4">
                <a:hueOff val="273608"/>
                <a:satOff val="8984"/>
                <a:lumOff val="28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460" tIns="80460" rIns="80460" bIns="80460" numCol="1" spcCol="1270" anchor="ctr" anchorCtr="0">
              <a:noAutofit/>
            </a:bodyPr>
            <a:lstStyle/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>
                  <a:solidFill>
                    <a:srgbClr val="015193"/>
                  </a:solidFill>
                </a:rPr>
                <a:t>存货周转次数低</a:t>
              </a:r>
              <a:endParaRPr lang="en-US" altLang="zh-CN" sz="1400" kern="1200" dirty="0">
                <a:solidFill>
                  <a:srgbClr val="015193"/>
                </a:solidFill>
              </a:endParaRPr>
            </a:p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>
                  <a:solidFill>
                    <a:srgbClr val="015193"/>
                  </a:solidFill>
                </a:rPr>
                <a:t>无</a:t>
              </a:r>
              <a:r>
                <a:rPr lang="zh-CN" altLang="en-US" sz="1400" dirty="0">
                  <a:solidFill>
                    <a:srgbClr val="015193"/>
                  </a:solidFill>
                </a:rPr>
                <a:t>系统</a:t>
              </a:r>
              <a:r>
                <a:rPr lang="zh-CN" altLang="en-US" sz="1400" kern="1200" dirty="0">
                  <a:solidFill>
                    <a:srgbClr val="015193"/>
                  </a:solidFill>
                </a:rPr>
                <a:t>自动预警系统</a:t>
              </a:r>
              <a:endParaRPr lang="en-US" altLang="zh-CN" sz="1400" kern="1200" dirty="0">
                <a:solidFill>
                  <a:srgbClr val="015193"/>
                </a:solidFill>
              </a:endParaRPr>
            </a:p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050" kern="1200" dirty="0">
                  <a:solidFill>
                    <a:srgbClr val="015193"/>
                  </a:solidFill>
                </a:rPr>
                <a:t>Low inventory turnover &amp; </a:t>
              </a:r>
              <a:endParaRPr lang="en-US" altLang="zh-CN" sz="1050" kern="1200" dirty="0">
                <a:solidFill>
                  <a:srgbClr val="015193"/>
                </a:solidFill>
              </a:endParaRPr>
            </a:p>
            <a:p>
              <a:pPr lvl="0" algn="ctr" defTabSz="444500">
                <a:lnSpc>
                  <a:spcPct val="75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050" kern="1200" dirty="0">
                  <a:solidFill>
                    <a:srgbClr val="015193"/>
                  </a:solidFill>
                </a:rPr>
                <a:t>No automotive warning system</a:t>
              </a:r>
              <a:endParaRPr lang="zh-CN" altLang="en-US" sz="1050" kern="1200" dirty="0">
                <a:solidFill>
                  <a:srgbClr val="015193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6425208" y="4457616"/>
              <a:ext cx="1800000" cy="1080000"/>
            </a:xfrm>
            <a:custGeom>
              <a:avLst/>
              <a:gdLst>
                <a:gd name="connsiteX0" fmla="*/ 0 w 1334988"/>
                <a:gd name="connsiteY0" fmla="*/ 144627 h 867742"/>
                <a:gd name="connsiteX1" fmla="*/ 144627 w 1334988"/>
                <a:gd name="connsiteY1" fmla="*/ 0 h 867742"/>
                <a:gd name="connsiteX2" fmla="*/ 1190361 w 1334988"/>
                <a:gd name="connsiteY2" fmla="*/ 0 h 867742"/>
                <a:gd name="connsiteX3" fmla="*/ 1334988 w 1334988"/>
                <a:gd name="connsiteY3" fmla="*/ 144627 h 867742"/>
                <a:gd name="connsiteX4" fmla="*/ 1334988 w 1334988"/>
                <a:gd name="connsiteY4" fmla="*/ 723115 h 867742"/>
                <a:gd name="connsiteX5" fmla="*/ 1190361 w 1334988"/>
                <a:gd name="connsiteY5" fmla="*/ 867742 h 867742"/>
                <a:gd name="connsiteX6" fmla="*/ 144627 w 1334988"/>
                <a:gd name="connsiteY6" fmla="*/ 867742 h 867742"/>
                <a:gd name="connsiteX7" fmla="*/ 0 w 1334988"/>
                <a:gd name="connsiteY7" fmla="*/ 723115 h 867742"/>
                <a:gd name="connsiteX8" fmla="*/ 0 w 1334988"/>
                <a:gd name="connsiteY8" fmla="*/ 144627 h 86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4988" h="867742">
                  <a:moveTo>
                    <a:pt x="0" y="144627"/>
                  </a:moveTo>
                  <a:cubicBezTo>
                    <a:pt x="0" y="64752"/>
                    <a:pt x="64752" y="0"/>
                    <a:pt x="144627" y="0"/>
                  </a:cubicBezTo>
                  <a:lnTo>
                    <a:pt x="1190361" y="0"/>
                  </a:lnTo>
                  <a:cubicBezTo>
                    <a:pt x="1270236" y="0"/>
                    <a:pt x="1334988" y="64752"/>
                    <a:pt x="1334988" y="144627"/>
                  </a:cubicBezTo>
                  <a:lnTo>
                    <a:pt x="1334988" y="723115"/>
                  </a:lnTo>
                  <a:cubicBezTo>
                    <a:pt x="1334988" y="802990"/>
                    <a:pt x="1270236" y="867742"/>
                    <a:pt x="1190361" y="867742"/>
                  </a:cubicBezTo>
                  <a:lnTo>
                    <a:pt x="144627" y="867742"/>
                  </a:lnTo>
                  <a:cubicBezTo>
                    <a:pt x="64752" y="867742"/>
                    <a:pt x="0" y="802990"/>
                    <a:pt x="0" y="723115"/>
                  </a:cubicBezTo>
                  <a:lnTo>
                    <a:pt x="0" y="144627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47215"/>
                <a:satOff val="17968"/>
                <a:lumOff val="5785"/>
                <a:alphaOff val="0"/>
              </a:schemeClr>
            </a:fillRef>
            <a:effectRef idx="0">
              <a:schemeClr val="accent4">
                <a:hueOff val="547215"/>
                <a:satOff val="17968"/>
                <a:lumOff val="57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460" tIns="80460" rIns="80460" bIns="8046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>
                  <a:solidFill>
                    <a:srgbClr val="015193"/>
                  </a:solidFill>
                </a:rPr>
                <a:t>OEE </a:t>
              </a:r>
              <a:r>
                <a:rPr lang="zh-CN" altLang="en-US" sz="1600" kern="1200" dirty="0">
                  <a:solidFill>
                    <a:srgbClr val="015193"/>
                  </a:solidFill>
                </a:rPr>
                <a:t>低</a:t>
              </a:r>
              <a:endParaRPr lang="en-US" altLang="zh-CN" sz="1600" kern="1200" dirty="0">
                <a:solidFill>
                  <a:srgbClr val="015193"/>
                </a:solidFill>
              </a:endParaRPr>
            </a:p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>
                  <a:solidFill>
                    <a:srgbClr val="015193"/>
                  </a:solidFill>
                </a:rPr>
                <a:t>Low OEE</a:t>
              </a:r>
              <a:endParaRPr lang="zh-CN" altLang="en-US" sz="12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5232999" y="3195494"/>
              <a:ext cx="1440000" cy="14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精益</a:t>
              </a:r>
              <a:endParaRPr lang="en-US" altLang="zh-CN" sz="16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提升</a:t>
              </a:r>
              <a:endParaRPr lang="en-US" altLang="zh-CN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Lean</a:t>
              </a:r>
              <a:endParaRPr lang="en-US" altLang="zh-CN" sz="11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Optimization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533437" y="848381"/>
              <a:ext cx="2880000" cy="953509"/>
            </a:xfrm>
            <a:custGeom>
              <a:avLst/>
              <a:gdLst>
                <a:gd name="connsiteX0" fmla="*/ 0 w 2092035"/>
                <a:gd name="connsiteY0" fmla="*/ 226642 h 1359822"/>
                <a:gd name="connsiteX1" fmla="*/ 226642 w 2092035"/>
                <a:gd name="connsiteY1" fmla="*/ 0 h 1359822"/>
                <a:gd name="connsiteX2" fmla="*/ 1865393 w 2092035"/>
                <a:gd name="connsiteY2" fmla="*/ 0 h 1359822"/>
                <a:gd name="connsiteX3" fmla="*/ 2092035 w 2092035"/>
                <a:gd name="connsiteY3" fmla="*/ 226642 h 1359822"/>
                <a:gd name="connsiteX4" fmla="*/ 2092035 w 2092035"/>
                <a:gd name="connsiteY4" fmla="*/ 1133180 h 1359822"/>
                <a:gd name="connsiteX5" fmla="*/ 1865393 w 2092035"/>
                <a:gd name="connsiteY5" fmla="*/ 1359822 h 1359822"/>
                <a:gd name="connsiteX6" fmla="*/ 226642 w 2092035"/>
                <a:gd name="connsiteY6" fmla="*/ 1359822 h 1359822"/>
                <a:gd name="connsiteX7" fmla="*/ 0 w 2092035"/>
                <a:gd name="connsiteY7" fmla="*/ 1133180 h 1359822"/>
                <a:gd name="connsiteX8" fmla="*/ 0 w 2092035"/>
                <a:gd name="connsiteY8" fmla="*/ 226642 h 135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2035" h="1359822">
                  <a:moveTo>
                    <a:pt x="0" y="226642"/>
                  </a:moveTo>
                  <a:cubicBezTo>
                    <a:pt x="0" y="101471"/>
                    <a:pt x="101471" y="0"/>
                    <a:pt x="226642" y="0"/>
                  </a:cubicBezTo>
                  <a:lnTo>
                    <a:pt x="1865393" y="0"/>
                  </a:lnTo>
                  <a:cubicBezTo>
                    <a:pt x="1990564" y="0"/>
                    <a:pt x="2092035" y="101471"/>
                    <a:pt x="2092035" y="226642"/>
                  </a:cubicBezTo>
                  <a:lnTo>
                    <a:pt x="2092035" y="1133180"/>
                  </a:lnTo>
                  <a:cubicBezTo>
                    <a:pt x="2092035" y="1258351"/>
                    <a:pt x="1990564" y="1359822"/>
                    <a:pt x="1865393" y="1359822"/>
                  </a:cubicBezTo>
                  <a:lnTo>
                    <a:pt x="226642" y="1359822"/>
                  </a:lnTo>
                  <a:cubicBezTo>
                    <a:pt x="101471" y="1359822"/>
                    <a:pt x="0" y="1258351"/>
                    <a:pt x="0" y="1133180"/>
                  </a:cubicBezTo>
                  <a:lnTo>
                    <a:pt x="0" y="226642"/>
                  </a:lnTo>
                  <a:close/>
                </a:path>
              </a:pathLst>
            </a:custGeom>
            <a:solidFill>
              <a:srgbClr val="0151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721" tIns="119721" rIns="119721" bIns="119721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>
                  <a:solidFill>
                    <a:schemeClr val="bg1"/>
                  </a:solidFill>
                </a:rPr>
                <a:t>精益</a:t>
              </a:r>
              <a:r>
                <a:rPr lang="en-US" altLang="zh-CN" sz="1400" dirty="0">
                  <a:solidFill>
                    <a:schemeClr val="bg1"/>
                  </a:solidFill>
                </a:rPr>
                <a:t>VSM</a:t>
              </a:r>
              <a:r>
                <a:rPr lang="zh-CN" altLang="en-US" sz="1400" dirty="0">
                  <a:solidFill>
                    <a:schemeClr val="bg1"/>
                  </a:solidFill>
                </a:rPr>
                <a:t>分析，现场改进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dirty="0">
                  <a:solidFill>
                    <a:schemeClr val="bg1"/>
                  </a:solidFill>
                </a:rPr>
                <a:t>L</a:t>
              </a:r>
              <a:r>
                <a:rPr lang="en-US" altLang="zh-CN" sz="1200" kern="1200" dirty="0">
                  <a:solidFill>
                    <a:schemeClr val="bg1"/>
                  </a:solidFill>
                </a:rPr>
                <a:t>ean VSM analysis &amp; Improve on-site</a:t>
              </a:r>
              <a:endParaRPr lang="zh-CN" altLang="en-US" sz="1200" kern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2831555" y="5537616"/>
              <a:ext cx="2880000" cy="1080000"/>
            </a:xfrm>
            <a:custGeom>
              <a:avLst/>
              <a:gdLst>
                <a:gd name="connsiteX0" fmla="*/ 0 w 2092035"/>
                <a:gd name="connsiteY0" fmla="*/ 226642 h 1359822"/>
                <a:gd name="connsiteX1" fmla="*/ 226642 w 2092035"/>
                <a:gd name="connsiteY1" fmla="*/ 0 h 1359822"/>
                <a:gd name="connsiteX2" fmla="*/ 1865393 w 2092035"/>
                <a:gd name="connsiteY2" fmla="*/ 0 h 1359822"/>
                <a:gd name="connsiteX3" fmla="*/ 2092035 w 2092035"/>
                <a:gd name="connsiteY3" fmla="*/ 226642 h 1359822"/>
                <a:gd name="connsiteX4" fmla="*/ 2092035 w 2092035"/>
                <a:gd name="connsiteY4" fmla="*/ 1133180 h 1359822"/>
                <a:gd name="connsiteX5" fmla="*/ 1865393 w 2092035"/>
                <a:gd name="connsiteY5" fmla="*/ 1359822 h 1359822"/>
                <a:gd name="connsiteX6" fmla="*/ 226642 w 2092035"/>
                <a:gd name="connsiteY6" fmla="*/ 1359822 h 1359822"/>
                <a:gd name="connsiteX7" fmla="*/ 0 w 2092035"/>
                <a:gd name="connsiteY7" fmla="*/ 1133180 h 1359822"/>
                <a:gd name="connsiteX8" fmla="*/ 0 w 2092035"/>
                <a:gd name="connsiteY8" fmla="*/ 226642 h 135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2035" h="1359822">
                  <a:moveTo>
                    <a:pt x="0" y="226642"/>
                  </a:moveTo>
                  <a:cubicBezTo>
                    <a:pt x="0" y="101471"/>
                    <a:pt x="101471" y="0"/>
                    <a:pt x="226642" y="0"/>
                  </a:cubicBezTo>
                  <a:lnTo>
                    <a:pt x="1865393" y="0"/>
                  </a:lnTo>
                  <a:cubicBezTo>
                    <a:pt x="1990564" y="0"/>
                    <a:pt x="2092035" y="101471"/>
                    <a:pt x="2092035" y="226642"/>
                  </a:cubicBezTo>
                  <a:lnTo>
                    <a:pt x="2092035" y="1133180"/>
                  </a:lnTo>
                  <a:cubicBezTo>
                    <a:pt x="2092035" y="1258351"/>
                    <a:pt x="1990564" y="1359822"/>
                    <a:pt x="1865393" y="1359822"/>
                  </a:cubicBezTo>
                  <a:lnTo>
                    <a:pt x="226642" y="1359822"/>
                  </a:lnTo>
                  <a:cubicBezTo>
                    <a:pt x="101471" y="1359822"/>
                    <a:pt x="0" y="1258351"/>
                    <a:pt x="0" y="1133180"/>
                  </a:cubicBezTo>
                  <a:lnTo>
                    <a:pt x="0" y="226642"/>
                  </a:lnTo>
                  <a:close/>
                </a:path>
              </a:pathLst>
            </a:custGeom>
            <a:solidFill>
              <a:srgbClr val="0151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721" tIns="119721" rIns="119721" bIns="119721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>
                  <a:solidFill>
                    <a:schemeClr val="bg1"/>
                  </a:solidFill>
                </a:rPr>
                <a:t>库存分析，导入</a:t>
              </a:r>
              <a:r>
                <a:rPr lang="en-US" altLang="zh-CN" sz="1400" kern="1200" dirty="0">
                  <a:solidFill>
                    <a:schemeClr val="bg1"/>
                  </a:solidFill>
                </a:rPr>
                <a:t>WMS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系统</a:t>
              </a:r>
              <a:endParaRPr lang="en-US" altLang="zh-CN" sz="1400" kern="1200" dirty="0">
                <a:solidFill>
                  <a:schemeClr val="bg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dirty="0">
                  <a:solidFill>
                    <a:schemeClr val="bg1"/>
                  </a:solidFill>
                </a:rPr>
                <a:t>Inventory analysis &amp; Login</a:t>
              </a:r>
              <a:r>
                <a:rPr lang="en-US" altLang="zh-CN" sz="1200" kern="1200" dirty="0">
                  <a:solidFill>
                    <a:schemeClr val="bg1"/>
                  </a:solidFill>
                </a:rPr>
                <a:t> WMS system</a:t>
              </a:r>
              <a:endParaRPr lang="zh-CN" altLang="en-US" sz="1200" kern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6224183" y="5537616"/>
              <a:ext cx="2880000" cy="1080000"/>
            </a:xfrm>
            <a:custGeom>
              <a:avLst/>
              <a:gdLst>
                <a:gd name="connsiteX0" fmla="*/ 0 w 2092035"/>
                <a:gd name="connsiteY0" fmla="*/ 226642 h 1359822"/>
                <a:gd name="connsiteX1" fmla="*/ 226642 w 2092035"/>
                <a:gd name="connsiteY1" fmla="*/ 0 h 1359822"/>
                <a:gd name="connsiteX2" fmla="*/ 1865393 w 2092035"/>
                <a:gd name="connsiteY2" fmla="*/ 0 h 1359822"/>
                <a:gd name="connsiteX3" fmla="*/ 2092035 w 2092035"/>
                <a:gd name="connsiteY3" fmla="*/ 226642 h 1359822"/>
                <a:gd name="connsiteX4" fmla="*/ 2092035 w 2092035"/>
                <a:gd name="connsiteY4" fmla="*/ 1133180 h 1359822"/>
                <a:gd name="connsiteX5" fmla="*/ 1865393 w 2092035"/>
                <a:gd name="connsiteY5" fmla="*/ 1359822 h 1359822"/>
                <a:gd name="connsiteX6" fmla="*/ 226642 w 2092035"/>
                <a:gd name="connsiteY6" fmla="*/ 1359822 h 1359822"/>
                <a:gd name="connsiteX7" fmla="*/ 0 w 2092035"/>
                <a:gd name="connsiteY7" fmla="*/ 1133180 h 1359822"/>
                <a:gd name="connsiteX8" fmla="*/ 0 w 2092035"/>
                <a:gd name="connsiteY8" fmla="*/ 226642 h 135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2035" h="1359822">
                  <a:moveTo>
                    <a:pt x="0" y="226642"/>
                  </a:moveTo>
                  <a:cubicBezTo>
                    <a:pt x="0" y="101471"/>
                    <a:pt x="101471" y="0"/>
                    <a:pt x="226642" y="0"/>
                  </a:cubicBezTo>
                  <a:lnTo>
                    <a:pt x="1865393" y="0"/>
                  </a:lnTo>
                  <a:cubicBezTo>
                    <a:pt x="1990564" y="0"/>
                    <a:pt x="2092035" y="101471"/>
                    <a:pt x="2092035" y="226642"/>
                  </a:cubicBezTo>
                  <a:lnTo>
                    <a:pt x="2092035" y="1133180"/>
                  </a:lnTo>
                  <a:cubicBezTo>
                    <a:pt x="2092035" y="1258351"/>
                    <a:pt x="1990564" y="1359822"/>
                    <a:pt x="1865393" y="1359822"/>
                  </a:cubicBezTo>
                  <a:lnTo>
                    <a:pt x="226642" y="1359822"/>
                  </a:lnTo>
                  <a:cubicBezTo>
                    <a:pt x="101471" y="1359822"/>
                    <a:pt x="0" y="1258351"/>
                    <a:pt x="0" y="1133180"/>
                  </a:cubicBezTo>
                  <a:lnTo>
                    <a:pt x="0" y="226642"/>
                  </a:lnTo>
                  <a:close/>
                </a:path>
              </a:pathLst>
            </a:custGeom>
            <a:solidFill>
              <a:srgbClr val="0151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721" tIns="119721" rIns="119721" bIns="119721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>
                  <a:solidFill>
                    <a:schemeClr val="bg1"/>
                  </a:solidFill>
                </a:rPr>
                <a:t>效率</a:t>
              </a:r>
              <a:r>
                <a:rPr lang="en-US" altLang="zh-CN" sz="1400" dirty="0">
                  <a:solidFill>
                    <a:schemeClr val="bg1"/>
                  </a:solidFill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</a:rPr>
                <a:t>浪费分析，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导入</a:t>
              </a:r>
              <a:r>
                <a:rPr lang="en-US" altLang="zh-CN" sz="1400" kern="1200" dirty="0">
                  <a:solidFill>
                    <a:schemeClr val="bg1"/>
                  </a:solidFill>
                </a:rPr>
                <a:t>MES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系统</a:t>
              </a:r>
              <a:r>
                <a:rPr lang="en-US" altLang="zh-CN" sz="1400" kern="1200" dirty="0">
                  <a:solidFill>
                    <a:schemeClr val="bg1"/>
                  </a:solidFill>
                </a:rPr>
                <a:t>,</a:t>
              </a:r>
              <a:r>
                <a:rPr lang="zh-CN" altLang="en-US" sz="1400" dirty="0">
                  <a:solidFill>
                    <a:schemeClr val="bg1"/>
                  </a:solidFill>
                </a:rPr>
                <a:t>生产实时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监控</a:t>
              </a:r>
              <a:r>
                <a:rPr lang="en-US" altLang="zh-CN" sz="1400" kern="1200" dirty="0">
                  <a:solidFill>
                    <a:schemeClr val="bg1"/>
                  </a:solidFill>
                </a:rPr>
                <a:t>,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提升效率</a:t>
              </a:r>
              <a:endParaRPr lang="en-US" altLang="zh-CN" sz="1400" kern="1200" dirty="0">
                <a:solidFill>
                  <a:schemeClr val="bg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kern="1200" dirty="0">
                  <a:solidFill>
                    <a:schemeClr val="bg1"/>
                  </a:solidFill>
                </a:rPr>
                <a:t>Efficiency/Waste analysis</a:t>
              </a:r>
              <a:endParaRPr lang="en-US" altLang="zh-CN" sz="1100" kern="1200" dirty="0">
                <a:solidFill>
                  <a:schemeClr val="bg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kern="1200" dirty="0">
                  <a:solidFill>
                    <a:schemeClr val="bg1"/>
                  </a:solidFill>
                </a:rPr>
                <a:t>Login MES system</a:t>
              </a:r>
              <a:endParaRPr lang="en-US" altLang="zh-CN" sz="1100" kern="1200" dirty="0">
                <a:solidFill>
                  <a:schemeClr val="bg1"/>
                </a:solidFill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>
                  <a:solidFill>
                    <a:schemeClr val="bg1"/>
                  </a:solidFill>
                </a:rPr>
                <a:t>Real time monitoring &amp; improve efficiency</a:t>
              </a:r>
              <a:endParaRPr lang="zh-CN" altLang="en-US" sz="11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44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rgbClr val="0052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54" name="直接连接符 53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3/5</a:t>
            </a:r>
            <a:endParaRPr lang="en-US" altLang="zh-CN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21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7296" y="3971803"/>
            <a:ext cx="7818248" cy="2625550"/>
            <a:chOff x="667296" y="3786180"/>
            <a:chExt cx="7818248" cy="2980300"/>
          </a:xfrm>
        </p:grpSpPr>
        <p:sp>
          <p:nvSpPr>
            <p:cNvPr id="7" name="任意多边形 6"/>
            <p:cNvSpPr/>
            <p:nvPr/>
          </p:nvSpPr>
          <p:spPr>
            <a:xfrm>
              <a:off x="667296" y="3786180"/>
              <a:ext cx="3769528" cy="745075"/>
            </a:xfrm>
            <a:custGeom>
              <a:avLst/>
              <a:gdLst>
                <a:gd name="connsiteX0" fmla="*/ 0 w 3769528"/>
                <a:gd name="connsiteY0" fmla="*/ 94238 h 942382"/>
                <a:gd name="connsiteX1" fmla="*/ 94238 w 3769528"/>
                <a:gd name="connsiteY1" fmla="*/ 0 h 942382"/>
                <a:gd name="connsiteX2" fmla="*/ 3675290 w 3769528"/>
                <a:gd name="connsiteY2" fmla="*/ 0 h 942382"/>
                <a:gd name="connsiteX3" fmla="*/ 3769528 w 3769528"/>
                <a:gd name="connsiteY3" fmla="*/ 94238 h 942382"/>
                <a:gd name="connsiteX4" fmla="*/ 3769528 w 3769528"/>
                <a:gd name="connsiteY4" fmla="*/ 848144 h 942382"/>
                <a:gd name="connsiteX5" fmla="*/ 3675290 w 3769528"/>
                <a:gd name="connsiteY5" fmla="*/ 942382 h 942382"/>
                <a:gd name="connsiteX6" fmla="*/ 94238 w 3769528"/>
                <a:gd name="connsiteY6" fmla="*/ 942382 h 942382"/>
                <a:gd name="connsiteX7" fmla="*/ 0 w 3769528"/>
                <a:gd name="connsiteY7" fmla="*/ 848144 h 942382"/>
                <a:gd name="connsiteX8" fmla="*/ 0 w 3769528"/>
                <a:gd name="connsiteY8" fmla="*/ 94238 h 9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528" h="942382">
                  <a:moveTo>
                    <a:pt x="0" y="94238"/>
                  </a:moveTo>
                  <a:cubicBezTo>
                    <a:pt x="0" y="42192"/>
                    <a:pt x="42192" y="0"/>
                    <a:pt x="94238" y="0"/>
                  </a:cubicBezTo>
                  <a:lnTo>
                    <a:pt x="3675290" y="0"/>
                  </a:lnTo>
                  <a:cubicBezTo>
                    <a:pt x="3727336" y="0"/>
                    <a:pt x="3769528" y="42192"/>
                    <a:pt x="3769528" y="94238"/>
                  </a:cubicBezTo>
                  <a:lnTo>
                    <a:pt x="3769528" y="848144"/>
                  </a:lnTo>
                  <a:cubicBezTo>
                    <a:pt x="3769528" y="900190"/>
                    <a:pt x="3727336" y="942382"/>
                    <a:pt x="3675290" y="942382"/>
                  </a:cubicBezTo>
                  <a:lnTo>
                    <a:pt x="94238" y="942382"/>
                  </a:lnTo>
                  <a:cubicBezTo>
                    <a:pt x="42192" y="942382"/>
                    <a:pt x="0" y="900190"/>
                    <a:pt x="0" y="848144"/>
                  </a:cubicBezTo>
                  <a:lnTo>
                    <a:pt x="0" y="94238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131" tIns="77131" rIns="77131" bIns="7713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>
                  <a:solidFill>
                    <a:srgbClr val="015193"/>
                  </a:solidFill>
                </a:rPr>
                <a:t>数据收集，信息可视化，生产</a:t>
              </a:r>
              <a:r>
                <a:rPr lang="en-US" altLang="zh-CN" sz="1300" kern="1200" dirty="0">
                  <a:solidFill>
                    <a:srgbClr val="015193"/>
                  </a:solidFill>
                </a:rPr>
                <a:t>/</a:t>
              </a:r>
              <a:r>
                <a:rPr lang="zh-CN" altLang="en-US" sz="1300" kern="1200" dirty="0">
                  <a:solidFill>
                    <a:srgbClr val="015193"/>
                  </a:solidFill>
                </a:rPr>
                <a:t>质量</a:t>
              </a:r>
              <a:r>
                <a:rPr lang="en-US" altLang="zh-CN" sz="1300" kern="1200" dirty="0">
                  <a:solidFill>
                    <a:srgbClr val="015193"/>
                  </a:solidFill>
                </a:rPr>
                <a:t>/</a:t>
              </a:r>
              <a:r>
                <a:rPr lang="zh-CN" altLang="en-US" sz="1300" kern="1200" dirty="0">
                  <a:solidFill>
                    <a:srgbClr val="015193"/>
                  </a:solidFill>
                </a:rPr>
                <a:t>库存实时监控</a:t>
              </a:r>
              <a:endParaRPr lang="en-US" altLang="zh-CN" sz="1300" kern="1200" dirty="0">
                <a:solidFill>
                  <a:srgbClr val="015193"/>
                </a:solidFill>
              </a:endParaRP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kern="1200" dirty="0">
                  <a:solidFill>
                    <a:srgbClr val="015193"/>
                  </a:solidFill>
                </a:rPr>
                <a:t>Data collection, Information visualization, Real time monitoring (production, quality, inventory)</a:t>
              </a:r>
              <a:endParaRPr lang="zh-CN" altLang="zh-CN" sz="11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340024" y="4577822"/>
              <a:ext cx="424073" cy="279404"/>
            </a:xfrm>
            <a:custGeom>
              <a:avLst/>
              <a:gdLst>
                <a:gd name="connsiteX0" fmla="*/ 0 w 353393"/>
                <a:gd name="connsiteY0" fmla="*/ 84814 h 424072"/>
                <a:gd name="connsiteX1" fmla="*/ 176697 w 353393"/>
                <a:gd name="connsiteY1" fmla="*/ 84814 h 424072"/>
                <a:gd name="connsiteX2" fmla="*/ 176697 w 353393"/>
                <a:gd name="connsiteY2" fmla="*/ 0 h 424072"/>
                <a:gd name="connsiteX3" fmla="*/ 353393 w 353393"/>
                <a:gd name="connsiteY3" fmla="*/ 212036 h 424072"/>
                <a:gd name="connsiteX4" fmla="*/ 176697 w 353393"/>
                <a:gd name="connsiteY4" fmla="*/ 424072 h 424072"/>
                <a:gd name="connsiteX5" fmla="*/ 176697 w 353393"/>
                <a:gd name="connsiteY5" fmla="*/ 339258 h 424072"/>
                <a:gd name="connsiteX6" fmla="*/ 0 w 353393"/>
                <a:gd name="connsiteY6" fmla="*/ 339258 h 424072"/>
                <a:gd name="connsiteX7" fmla="*/ 0 w 353393"/>
                <a:gd name="connsiteY7" fmla="*/ 84814 h 42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393" h="424072">
                  <a:moveTo>
                    <a:pt x="282714" y="1"/>
                  </a:moveTo>
                  <a:lnTo>
                    <a:pt x="282714" y="212037"/>
                  </a:lnTo>
                  <a:lnTo>
                    <a:pt x="353393" y="212037"/>
                  </a:lnTo>
                  <a:lnTo>
                    <a:pt x="176697" y="424071"/>
                  </a:lnTo>
                  <a:lnTo>
                    <a:pt x="0" y="212037"/>
                  </a:lnTo>
                  <a:lnTo>
                    <a:pt x="70679" y="212037"/>
                  </a:lnTo>
                  <a:lnTo>
                    <a:pt x="70679" y="1"/>
                  </a:lnTo>
                  <a:lnTo>
                    <a:pt x="282714" y="1"/>
                  </a:lnTo>
                  <a:close/>
                </a:path>
              </a:pathLst>
            </a:custGeom>
            <a:solidFill>
              <a:srgbClr val="015193"/>
            </a:solidFill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15" tIns="0" rIns="84814" bIns="10601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67296" y="4903792"/>
              <a:ext cx="3769528" cy="745075"/>
            </a:xfrm>
            <a:custGeom>
              <a:avLst/>
              <a:gdLst>
                <a:gd name="connsiteX0" fmla="*/ 0 w 3769528"/>
                <a:gd name="connsiteY0" fmla="*/ 94238 h 942382"/>
                <a:gd name="connsiteX1" fmla="*/ 94238 w 3769528"/>
                <a:gd name="connsiteY1" fmla="*/ 0 h 942382"/>
                <a:gd name="connsiteX2" fmla="*/ 3675290 w 3769528"/>
                <a:gd name="connsiteY2" fmla="*/ 0 h 942382"/>
                <a:gd name="connsiteX3" fmla="*/ 3769528 w 3769528"/>
                <a:gd name="connsiteY3" fmla="*/ 94238 h 942382"/>
                <a:gd name="connsiteX4" fmla="*/ 3769528 w 3769528"/>
                <a:gd name="connsiteY4" fmla="*/ 848144 h 942382"/>
                <a:gd name="connsiteX5" fmla="*/ 3675290 w 3769528"/>
                <a:gd name="connsiteY5" fmla="*/ 942382 h 942382"/>
                <a:gd name="connsiteX6" fmla="*/ 94238 w 3769528"/>
                <a:gd name="connsiteY6" fmla="*/ 942382 h 942382"/>
                <a:gd name="connsiteX7" fmla="*/ 0 w 3769528"/>
                <a:gd name="connsiteY7" fmla="*/ 848144 h 942382"/>
                <a:gd name="connsiteX8" fmla="*/ 0 w 3769528"/>
                <a:gd name="connsiteY8" fmla="*/ 94238 h 9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528" h="942382">
                  <a:moveTo>
                    <a:pt x="0" y="94238"/>
                  </a:moveTo>
                  <a:cubicBezTo>
                    <a:pt x="0" y="42192"/>
                    <a:pt x="42192" y="0"/>
                    <a:pt x="94238" y="0"/>
                  </a:cubicBezTo>
                  <a:lnTo>
                    <a:pt x="3675290" y="0"/>
                  </a:lnTo>
                  <a:cubicBezTo>
                    <a:pt x="3727336" y="0"/>
                    <a:pt x="3769528" y="42192"/>
                    <a:pt x="3769528" y="94238"/>
                  </a:cubicBezTo>
                  <a:lnTo>
                    <a:pt x="3769528" y="848144"/>
                  </a:lnTo>
                  <a:cubicBezTo>
                    <a:pt x="3769528" y="900190"/>
                    <a:pt x="3727336" y="942382"/>
                    <a:pt x="3675290" y="942382"/>
                  </a:cubicBezTo>
                  <a:lnTo>
                    <a:pt x="94238" y="942382"/>
                  </a:lnTo>
                  <a:cubicBezTo>
                    <a:pt x="42192" y="942382"/>
                    <a:pt x="0" y="900190"/>
                    <a:pt x="0" y="848144"/>
                  </a:cubicBezTo>
                  <a:lnTo>
                    <a:pt x="0" y="94238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131" tIns="77131" rIns="77131" bIns="7713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>
                  <a:solidFill>
                    <a:srgbClr val="015193"/>
                  </a:solidFill>
                </a:rPr>
                <a:t>生产控制系统化</a:t>
              </a:r>
              <a:r>
                <a:rPr lang="en-US" altLang="zh-CN" sz="1300" kern="1200" dirty="0">
                  <a:solidFill>
                    <a:srgbClr val="015193"/>
                  </a:solidFill>
                </a:rPr>
                <a:t>,</a:t>
              </a:r>
              <a:r>
                <a:rPr lang="zh-CN" altLang="en-US" sz="1300" kern="1200" dirty="0">
                  <a:solidFill>
                    <a:srgbClr val="015193"/>
                  </a:solidFill>
                </a:rPr>
                <a:t>及时调整</a:t>
              </a:r>
              <a:endParaRPr lang="zh-CN" altLang="en-US" sz="1300" kern="1200" dirty="0">
                <a:solidFill>
                  <a:srgbClr val="015193"/>
                </a:solidFill>
              </a:endParaRP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100" kern="1200" dirty="0">
                  <a:solidFill>
                    <a:srgbClr val="015193"/>
                  </a:solidFill>
                </a:rPr>
                <a:t>Systematic production control</a:t>
              </a:r>
              <a:endParaRPr lang="en-US" altLang="en-US" sz="1100" kern="1200" dirty="0">
                <a:solidFill>
                  <a:srgbClr val="015193"/>
                </a:solidFill>
              </a:endParaRP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kern="1200" dirty="0">
                  <a:solidFill>
                    <a:srgbClr val="015193"/>
                  </a:solidFill>
                </a:rPr>
                <a:t>Adjust in time</a:t>
              </a:r>
              <a:endParaRPr lang="zh-CN" altLang="en-US" sz="11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340024" y="5695434"/>
              <a:ext cx="424073" cy="279404"/>
            </a:xfrm>
            <a:custGeom>
              <a:avLst/>
              <a:gdLst>
                <a:gd name="connsiteX0" fmla="*/ 0 w 353393"/>
                <a:gd name="connsiteY0" fmla="*/ 84814 h 424072"/>
                <a:gd name="connsiteX1" fmla="*/ 176697 w 353393"/>
                <a:gd name="connsiteY1" fmla="*/ 84814 h 424072"/>
                <a:gd name="connsiteX2" fmla="*/ 176697 w 353393"/>
                <a:gd name="connsiteY2" fmla="*/ 0 h 424072"/>
                <a:gd name="connsiteX3" fmla="*/ 353393 w 353393"/>
                <a:gd name="connsiteY3" fmla="*/ 212036 h 424072"/>
                <a:gd name="connsiteX4" fmla="*/ 176697 w 353393"/>
                <a:gd name="connsiteY4" fmla="*/ 424072 h 424072"/>
                <a:gd name="connsiteX5" fmla="*/ 176697 w 353393"/>
                <a:gd name="connsiteY5" fmla="*/ 339258 h 424072"/>
                <a:gd name="connsiteX6" fmla="*/ 0 w 353393"/>
                <a:gd name="connsiteY6" fmla="*/ 339258 h 424072"/>
                <a:gd name="connsiteX7" fmla="*/ 0 w 353393"/>
                <a:gd name="connsiteY7" fmla="*/ 84814 h 42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393" h="424072">
                  <a:moveTo>
                    <a:pt x="282714" y="1"/>
                  </a:moveTo>
                  <a:lnTo>
                    <a:pt x="282714" y="212037"/>
                  </a:lnTo>
                  <a:lnTo>
                    <a:pt x="353393" y="212037"/>
                  </a:lnTo>
                  <a:lnTo>
                    <a:pt x="176697" y="424071"/>
                  </a:lnTo>
                  <a:lnTo>
                    <a:pt x="0" y="212037"/>
                  </a:lnTo>
                  <a:lnTo>
                    <a:pt x="70679" y="212037"/>
                  </a:lnTo>
                  <a:lnTo>
                    <a:pt x="70679" y="1"/>
                  </a:lnTo>
                  <a:lnTo>
                    <a:pt x="282714" y="1"/>
                  </a:lnTo>
                  <a:close/>
                </a:path>
              </a:pathLst>
            </a:custGeom>
            <a:solidFill>
              <a:srgbClr val="015193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15" tIns="0" rIns="84814" bIns="10601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67296" y="6021405"/>
              <a:ext cx="3769528" cy="745075"/>
            </a:xfrm>
            <a:custGeom>
              <a:avLst/>
              <a:gdLst>
                <a:gd name="connsiteX0" fmla="*/ 0 w 3769528"/>
                <a:gd name="connsiteY0" fmla="*/ 94238 h 942382"/>
                <a:gd name="connsiteX1" fmla="*/ 94238 w 3769528"/>
                <a:gd name="connsiteY1" fmla="*/ 0 h 942382"/>
                <a:gd name="connsiteX2" fmla="*/ 3675290 w 3769528"/>
                <a:gd name="connsiteY2" fmla="*/ 0 h 942382"/>
                <a:gd name="connsiteX3" fmla="*/ 3769528 w 3769528"/>
                <a:gd name="connsiteY3" fmla="*/ 94238 h 942382"/>
                <a:gd name="connsiteX4" fmla="*/ 3769528 w 3769528"/>
                <a:gd name="connsiteY4" fmla="*/ 848144 h 942382"/>
                <a:gd name="connsiteX5" fmla="*/ 3675290 w 3769528"/>
                <a:gd name="connsiteY5" fmla="*/ 942382 h 942382"/>
                <a:gd name="connsiteX6" fmla="*/ 94238 w 3769528"/>
                <a:gd name="connsiteY6" fmla="*/ 942382 h 942382"/>
                <a:gd name="connsiteX7" fmla="*/ 0 w 3769528"/>
                <a:gd name="connsiteY7" fmla="*/ 848144 h 942382"/>
                <a:gd name="connsiteX8" fmla="*/ 0 w 3769528"/>
                <a:gd name="connsiteY8" fmla="*/ 94238 h 9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528" h="942382">
                  <a:moveTo>
                    <a:pt x="0" y="94238"/>
                  </a:moveTo>
                  <a:cubicBezTo>
                    <a:pt x="0" y="42192"/>
                    <a:pt x="42192" y="0"/>
                    <a:pt x="94238" y="0"/>
                  </a:cubicBezTo>
                  <a:lnTo>
                    <a:pt x="3675290" y="0"/>
                  </a:lnTo>
                  <a:cubicBezTo>
                    <a:pt x="3727336" y="0"/>
                    <a:pt x="3769528" y="42192"/>
                    <a:pt x="3769528" y="94238"/>
                  </a:cubicBezTo>
                  <a:lnTo>
                    <a:pt x="3769528" y="848144"/>
                  </a:lnTo>
                  <a:cubicBezTo>
                    <a:pt x="3769528" y="900190"/>
                    <a:pt x="3727336" y="942382"/>
                    <a:pt x="3675290" y="942382"/>
                  </a:cubicBezTo>
                  <a:lnTo>
                    <a:pt x="94238" y="942382"/>
                  </a:lnTo>
                  <a:cubicBezTo>
                    <a:pt x="42192" y="942382"/>
                    <a:pt x="0" y="900190"/>
                    <a:pt x="0" y="848144"/>
                  </a:cubicBezTo>
                  <a:lnTo>
                    <a:pt x="0" y="94238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131" tIns="77131" rIns="77131" bIns="7713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>
                  <a:solidFill>
                    <a:srgbClr val="015193"/>
                  </a:solidFill>
                </a:rPr>
                <a:t>库存下降</a:t>
              </a:r>
              <a:r>
                <a:rPr lang="en-US" altLang="zh-CN" sz="1300" kern="1200" dirty="0">
                  <a:solidFill>
                    <a:srgbClr val="015193"/>
                  </a:solidFill>
                </a:rPr>
                <a:t>/</a:t>
              </a:r>
              <a:r>
                <a:rPr lang="zh-CN" altLang="en-US" sz="1300" kern="1200" dirty="0">
                  <a:solidFill>
                    <a:srgbClr val="015193"/>
                  </a:solidFill>
                </a:rPr>
                <a:t>劳动生产率提升</a:t>
              </a:r>
              <a:endParaRPr lang="en-US" altLang="zh-CN" sz="1300" kern="1200" dirty="0">
                <a:solidFill>
                  <a:srgbClr val="015193"/>
                </a:solidFill>
              </a:endParaRP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kern="1200" dirty="0">
                  <a:solidFill>
                    <a:srgbClr val="015193"/>
                  </a:solidFill>
                </a:rPr>
                <a:t>Decline inventory / Promote productivity</a:t>
              </a:r>
              <a:endParaRPr lang="zh-CN" altLang="en-US" sz="11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4716016" y="3786180"/>
              <a:ext cx="3769528" cy="745075"/>
            </a:xfrm>
            <a:custGeom>
              <a:avLst/>
              <a:gdLst>
                <a:gd name="connsiteX0" fmla="*/ 0 w 3769528"/>
                <a:gd name="connsiteY0" fmla="*/ 94238 h 942382"/>
                <a:gd name="connsiteX1" fmla="*/ 94238 w 3769528"/>
                <a:gd name="connsiteY1" fmla="*/ 0 h 942382"/>
                <a:gd name="connsiteX2" fmla="*/ 3675290 w 3769528"/>
                <a:gd name="connsiteY2" fmla="*/ 0 h 942382"/>
                <a:gd name="connsiteX3" fmla="*/ 3769528 w 3769528"/>
                <a:gd name="connsiteY3" fmla="*/ 94238 h 942382"/>
                <a:gd name="connsiteX4" fmla="*/ 3769528 w 3769528"/>
                <a:gd name="connsiteY4" fmla="*/ 848144 h 942382"/>
                <a:gd name="connsiteX5" fmla="*/ 3675290 w 3769528"/>
                <a:gd name="connsiteY5" fmla="*/ 942382 h 942382"/>
                <a:gd name="connsiteX6" fmla="*/ 94238 w 3769528"/>
                <a:gd name="connsiteY6" fmla="*/ 942382 h 942382"/>
                <a:gd name="connsiteX7" fmla="*/ 0 w 3769528"/>
                <a:gd name="connsiteY7" fmla="*/ 848144 h 942382"/>
                <a:gd name="connsiteX8" fmla="*/ 0 w 3769528"/>
                <a:gd name="connsiteY8" fmla="*/ 94238 h 9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528" h="942382">
                  <a:moveTo>
                    <a:pt x="0" y="94238"/>
                  </a:moveTo>
                  <a:cubicBezTo>
                    <a:pt x="0" y="42192"/>
                    <a:pt x="42192" y="0"/>
                    <a:pt x="94238" y="0"/>
                  </a:cubicBezTo>
                  <a:lnTo>
                    <a:pt x="3675290" y="0"/>
                  </a:lnTo>
                  <a:cubicBezTo>
                    <a:pt x="3727336" y="0"/>
                    <a:pt x="3769528" y="42192"/>
                    <a:pt x="3769528" y="94238"/>
                  </a:cubicBezTo>
                  <a:lnTo>
                    <a:pt x="3769528" y="848144"/>
                  </a:lnTo>
                  <a:cubicBezTo>
                    <a:pt x="3769528" y="900190"/>
                    <a:pt x="3727336" y="942382"/>
                    <a:pt x="3675290" y="942382"/>
                  </a:cubicBezTo>
                  <a:lnTo>
                    <a:pt x="94238" y="942382"/>
                  </a:lnTo>
                  <a:cubicBezTo>
                    <a:pt x="42192" y="942382"/>
                    <a:pt x="0" y="900190"/>
                    <a:pt x="0" y="848144"/>
                  </a:cubicBezTo>
                  <a:lnTo>
                    <a:pt x="0" y="94238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131" tIns="77131" rIns="77131" bIns="7713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kern="1200" dirty="0">
                  <a:solidFill>
                    <a:srgbClr val="015193"/>
                  </a:solidFill>
                </a:rPr>
                <a:t>将上海工厂标准模式运用到重庆工厂</a:t>
              </a:r>
              <a:endParaRPr lang="en-US" altLang="zh-CN" sz="1300" kern="1200" dirty="0">
                <a:solidFill>
                  <a:srgbClr val="015193"/>
                </a:solidFill>
              </a:endParaRPr>
            </a:p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100" dirty="0">
                  <a:solidFill>
                    <a:srgbClr val="015193"/>
                  </a:solidFill>
                </a:rPr>
                <a:t>Apply KSSP plant mode into KSCQ plant</a:t>
              </a:r>
              <a:endParaRPr lang="zh-CN" altLang="zh-CN" sz="1100" kern="1200" dirty="0">
                <a:solidFill>
                  <a:srgbClr val="015193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6388744" y="4577822"/>
              <a:ext cx="424073" cy="279404"/>
            </a:xfrm>
            <a:custGeom>
              <a:avLst/>
              <a:gdLst>
                <a:gd name="connsiteX0" fmla="*/ 0 w 353393"/>
                <a:gd name="connsiteY0" fmla="*/ 84814 h 424072"/>
                <a:gd name="connsiteX1" fmla="*/ 176697 w 353393"/>
                <a:gd name="connsiteY1" fmla="*/ 84814 h 424072"/>
                <a:gd name="connsiteX2" fmla="*/ 176697 w 353393"/>
                <a:gd name="connsiteY2" fmla="*/ 0 h 424072"/>
                <a:gd name="connsiteX3" fmla="*/ 353393 w 353393"/>
                <a:gd name="connsiteY3" fmla="*/ 212036 h 424072"/>
                <a:gd name="connsiteX4" fmla="*/ 176697 w 353393"/>
                <a:gd name="connsiteY4" fmla="*/ 424072 h 424072"/>
                <a:gd name="connsiteX5" fmla="*/ 176697 w 353393"/>
                <a:gd name="connsiteY5" fmla="*/ 339258 h 424072"/>
                <a:gd name="connsiteX6" fmla="*/ 0 w 353393"/>
                <a:gd name="connsiteY6" fmla="*/ 339258 h 424072"/>
                <a:gd name="connsiteX7" fmla="*/ 0 w 353393"/>
                <a:gd name="connsiteY7" fmla="*/ 84814 h 42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393" h="424072">
                  <a:moveTo>
                    <a:pt x="282714" y="1"/>
                  </a:moveTo>
                  <a:lnTo>
                    <a:pt x="282714" y="212037"/>
                  </a:lnTo>
                  <a:lnTo>
                    <a:pt x="353393" y="212037"/>
                  </a:lnTo>
                  <a:lnTo>
                    <a:pt x="176697" y="424071"/>
                  </a:lnTo>
                  <a:lnTo>
                    <a:pt x="0" y="212037"/>
                  </a:lnTo>
                  <a:lnTo>
                    <a:pt x="70679" y="212037"/>
                  </a:lnTo>
                  <a:lnTo>
                    <a:pt x="70679" y="1"/>
                  </a:lnTo>
                  <a:lnTo>
                    <a:pt x="282714" y="1"/>
                  </a:lnTo>
                  <a:close/>
                </a:path>
              </a:pathLst>
            </a:custGeom>
            <a:solidFill>
              <a:srgbClr val="015193"/>
            </a:solidFill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15" tIns="0" rIns="84814" bIns="10601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100" kern="120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4716016" y="4903792"/>
              <a:ext cx="3769528" cy="745075"/>
            </a:xfrm>
            <a:custGeom>
              <a:avLst/>
              <a:gdLst>
                <a:gd name="connsiteX0" fmla="*/ 0 w 3769528"/>
                <a:gd name="connsiteY0" fmla="*/ 94238 h 942382"/>
                <a:gd name="connsiteX1" fmla="*/ 94238 w 3769528"/>
                <a:gd name="connsiteY1" fmla="*/ 0 h 942382"/>
                <a:gd name="connsiteX2" fmla="*/ 3675290 w 3769528"/>
                <a:gd name="connsiteY2" fmla="*/ 0 h 942382"/>
                <a:gd name="connsiteX3" fmla="*/ 3769528 w 3769528"/>
                <a:gd name="connsiteY3" fmla="*/ 94238 h 942382"/>
                <a:gd name="connsiteX4" fmla="*/ 3769528 w 3769528"/>
                <a:gd name="connsiteY4" fmla="*/ 848144 h 942382"/>
                <a:gd name="connsiteX5" fmla="*/ 3675290 w 3769528"/>
                <a:gd name="connsiteY5" fmla="*/ 942382 h 942382"/>
                <a:gd name="connsiteX6" fmla="*/ 94238 w 3769528"/>
                <a:gd name="connsiteY6" fmla="*/ 942382 h 942382"/>
                <a:gd name="connsiteX7" fmla="*/ 0 w 3769528"/>
                <a:gd name="connsiteY7" fmla="*/ 848144 h 942382"/>
                <a:gd name="connsiteX8" fmla="*/ 0 w 3769528"/>
                <a:gd name="connsiteY8" fmla="*/ 94238 h 9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69528" h="942382">
                  <a:moveTo>
                    <a:pt x="0" y="94238"/>
                  </a:moveTo>
                  <a:cubicBezTo>
                    <a:pt x="0" y="42192"/>
                    <a:pt x="42192" y="0"/>
                    <a:pt x="94238" y="0"/>
                  </a:cubicBezTo>
                  <a:lnTo>
                    <a:pt x="3675290" y="0"/>
                  </a:lnTo>
                  <a:cubicBezTo>
                    <a:pt x="3727336" y="0"/>
                    <a:pt x="3769528" y="42192"/>
                    <a:pt x="3769528" y="94238"/>
                  </a:cubicBezTo>
                  <a:lnTo>
                    <a:pt x="3769528" y="848144"/>
                  </a:lnTo>
                  <a:cubicBezTo>
                    <a:pt x="3769528" y="900190"/>
                    <a:pt x="3727336" y="942382"/>
                    <a:pt x="3675290" y="942382"/>
                  </a:cubicBezTo>
                  <a:lnTo>
                    <a:pt x="94238" y="942382"/>
                  </a:lnTo>
                  <a:cubicBezTo>
                    <a:pt x="42192" y="942382"/>
                    <a:pt x="0" y="900190"/>
                    <a:pt x="0" y="848144"/>
                  </a:cubicBezTo>
                  <a:lnTo>
                    <a:pt x="0" y="94238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7131" tIns="77131" rIns="77131" bIns="7713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300" dirty="0">
                  <a:solidFill>
                    <a:srgbClr val="015193"/>
                  </a:solidFill>
                </a:rPr>
                <a:t>使用相关系统，保持高生产效率</a:t>
              </a:r>
              <a:br>
                <a:rPr lang="en-US" altLang="zh-CN" sz="1300" dirty="0">
                  <a:solidFill>
                    <a:srgbClr val="015193"/>
                  </a:solidFill>
                </a:rPr>
              </a:br>
              <a:r>
                <a:rPr lang="en-US" altLang="zh-CN" sz="1100" dirty="0">
                  <a:solidFill>
                    <a:srgbClr val="015193"/>
                  </a:solidFill>
                </a:rPr>
                <a:t>use related system, keep high productivity</a:t>
              </a:r>
              <a:endParaRPr lang="zh-CN" altLang="en-US" sz="1100" kern="1200" dirty="0">
                <a:solidFill>
                  <a:srgbClr val="015193"/>
                </a:solidFill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662243" y="2584783"/>
            <a:ext cx="7823301" cy="400110"/>
          </a:xfrm>
          <a:prstGeom prst="rect">
            <a:avLst/>
          </a:prstGeom>
          <a:solidFill>
            <a:srgbClr val="015193"/>
          </a:solidFill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智能工厂 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Intelligent factory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左右箭头 67"/>
          <p:cNvSpPr/>
          <p:nvPr/>
        </p:nvSpPr>
        <p:spPr bwMode="auto">
          <a:xfrm>
            <a:off x="3543530" y="3265396"/>
            <a:ext cx="1911261" cy="310704"/>
          </a:xfrm>
          <a:prstGeom prst="leftRightArrow">
            <a:avLst/>
          </a:prstGeom>
          <a:solidFill>
            <a:srgbClr val="FFC000">
              <a:alpha val="5000"/>
            </a:srgbClr>
          </a:solidFill>
          <a:ln w="12700">
            <a:solidFill>
              <a:srgbClr val="FF0000"/>
            </a:solidFill>
            <a:rou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662243" y="3131558"/>
            <a:ext cx="2722735" cy="553998"/>
            <a:chOff x="971600" y="2552530"/>
            <a:chExt cx="2722735" cy="647163"/>
          </a:xfrm>
        </p:grpSpPr>
        <p:grpSp>
          <p:nvGrpSpPr>
            <p:cNvPr id="15" name="组合 14"/>
            <p:cNvGrpSpPr/>
            <p:nvPr/>
          </p:nvGrpSpPr>
          <p:grpSpPr>
            <a:xfrm>
              <a:off x="971600" y="2557670"/>
              <a:ext cx="789159" cy="641192"/>
              <a:chOff x="6084168" y="2996951"/>
              <a:chExt cx="1152128" cy="93610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38" r="40405" b="75198"/>
              <a:stretch>
                <a:fillRect/>
              </a:stretch>
            </p:blipFill>
            <p:spPr>
              <a:xfrm>
                <a:off x="6084168" y="3007013"/>
                <a:ext cx="1152128" cy="9260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65" b="100000" l="1058" r="9894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4" y="2996951"/>
                <a:ext cx="1008112" cy="835499"/>
              </a:xfrm>
              <a:prstGeom prst="rect">
                <a:avLst/>
              </a:prstGeom>
            </p:spPr>
          </p:pic>
        </p:grpSp>
        <p:sp>
          <p:nvSpPr>
            <p:cNvPr id="16" name="文本框 15"/>
            <p:cNvSpPr txBox="1"/>
            <p:nvPr/>
          </p:nvSpPr>
          <p:spPr>
            <a:xfrm>
              <a:off x="1770152" y="2552530"/>
              <a:ext cx="1227852" cy="64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15193"/>
                  </a:solidFill>
                </a:rPr>
                <a:t>KSSP</a:t>
              </a:r>
              <a:endParaRPr lang="en-US" altLang="zh-CN" b="1" dirty="0">
                <a:solidFill>
                  <a:srgbClr val="015193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启动中</a:t>
              </a:r>
              <a:r>
                <a:rPr lang="en-US" altLang="zh-CN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zh-CN" altLang="en-US" sz="1200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07957" y="2565593"/>
              <a:ext cx="686378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样板</a:t>
              </a:r>
              <a:endParaRPr lang="en-US" altLang="zh-CN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600" b="1" dirty="0">
                  <a:solidFill>
                    <a:srgbClr val="015193"/>
                  </a:solidFill>
                  <a:latin typeface="+mj-lt"/>
                  <a:ea typeface="黑体" panose="02010609060101010101" pitchFamily="49" charset="-122"/>
                </a:rPr>
                <a:t>BM</a:t>
              </a:r>
              <a:endParaRPr lang="zh-CN" altLang="en-US" sz="1600" b="1" dirty="0">
                <a:solidFill>
                  <a:srgbClr val="015193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613344" y="3154836"/>
            <a:ext cx="2872200" cy="553998"/>
            <a:chOff x="5819962" y="2561116"/>
            <a:chExt cx="2872200" cy="647164"/>
          </a:xfrm>
        </p:grpSpPr>
        <p:grpSp>
          <p:nvGrpSpPr>
            <p:cNvPr id="19" name="组合 18"/>
            <p:cNvGrpSpPr/>
            <p:nvPr/>
          </p:nvGrpSpPr>
          <p:grpSpPr>
            <a:xfrm>
              <a:off x="7703374" y="2567041"/>
              <a:ext cx="988788" cy="634481"/>
              <a:chOff x="6444208" y="2817821"/>
              <a:chExt cx="864096" cy="572281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117" t="8071" b="43012"/>
              <a:stretch>
                <a:fillRect/>
              </a:stretch>
            </p:blipFill>
            <p:spPr>
              <a:xfrm>
                <a:off x="6444208" y="2864412"/>
                <a:ext cx="586923" cy="479098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5" b="100000" l="1058" r="9894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7790" y="2817821"/>
                <a:ext cx="690514" cy="572281"/>
              </a:xfrm>
              <a:prstGeom prst="rect">
                <a:avLst/>
              </a:prstGeom>
            </p:spPr>
          </p:pic>
        </p:grpSp>
        <p:sp>
          <p:nvSpPr>
            <p:cNvPr id="59" name="文本框 58"/>
            <p:cNvSpPr txBox="1"/>
            <p:nvPr/>
          </p:nvSpPr>
          <p:spPr>
            <a:xfrm>
              <a:off x="6502706" y="2561116"/>
              <a:ext cx="1227852" cy="647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15193"/>
                  </a:solidFill>
                </a:rPr>
                <a:t>KSCQ</a:t>
              </a:r>
              <a:endParaRPr lang="en-US" altLang="zh-CN" b="1" dirty="0">
                <a:solidFill>
                  <a:srgbClr val="015193"/>
                </a:solidFill>
              </a:endParaRPr>
            </a:p>
            <a:p>
              <a:pPr algn="ctr"/>
              <a:r>
                <a:rPr lang="en-US" altLang="zh-CN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方案中</a:t>
              </a:r>
              <a:r>
                <a:rPr lang="en-US" altLang="zh-CN" sz="12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zh-CN" altLang="en-US" sz="1200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19962" y="2576505"/>
              <a:ext cx="687600" cy="6155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5193"/>
                  </a:solidFill>
                  <a:latin typeface="+mj-lt"/>
                  <a:ea typeface="黑体" panose="02010609060101010101" pitchFamily="49" charset="-122"/>
                </a:rPr>
                <a:t>提升</a:t>
              </a:r>
              <a:endParaRPr lang="en-US" altLang="zh-CN" b="1" dirty="0">
                <a:solidFill>
                  <a:srgbClr val="015193"/>
                </a:solidFill>
                <a:latin typeface="+mj-lt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600" b="1" dirty="0">
                  <a:solidFill>
                    <a:srgbClr val="015193"/>
                  </a:solidFill>
                  <a:latin typeface="+mj-lt"/>
                  <a:ea typeface="黑体" panose="02010609060101010101" pitchFamily="49" charset="-122"/>
                </a:rPr>
                <a:t>CIP</a:t>
              </a:r>
              <a:endParaRPr lang="zh-CN" altLang="en-US" sz="1600" b="1" dirty="0">
                <a:solidFill>
                  <a:srgbClr val="015193"/>
                </a:solidFill>
                <a:latin typeface="+mj-lt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3/5</a:t>
            </a:r>
            <a:endParaRPr lang="en-US" altLang="zh-CN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21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525184" y="5589320"/>
            <a:ext cx="1080000" cy="72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rgbClr val="A6A6A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endParaRPr lang="zh-CN" altLang="en-US" b="1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40000" y="5589320"/>
            <a:ext cx="1798521" cy="728503"/>
            <a:chOff x="540000" y="5589320"/>
            <a:chExt cx="1798521" cy="728503"/>
          </a:xfrm>
        </p:grpSpPr>
        <p:sp>
          <p:nvSpPr>
            <p:cNvPr id="45" name="文本框 44"/>
            <p:cNvSpPr txBox="1"/>
            <p:nvPr/>
          </p:nvSpPr>
          <p:spPr>
            <a:xfrm>
              <a:off x="540000" y="5589320"/>
              <a:ext cx="10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015193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KSSP</a:t>
              </a:r>
              <a:endPara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上海</a:t>
              </a:r>
              <a:endParaRPr lang="zh-CN" altLang="en-US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0" name="图片 59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521" y="5597823"/>
              <a:ext cx="720000" cy="720000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4955553" y="5593571"/>
            <a:ext cx="2161116" cy="720000"/>
            <a:chOff x="4895688" y="5597823"/>
            <a:chExt cx="2161116" cy="720000"/>
          </a:xfrm>
        </p:grpSpPr>
        <p:sp>
          <p:nvSpPr>
            <p:cNvPr id="47" name="文本框 46"/>
            <p:cNvSpPr txBox="1"/>
            <p:nvPr/>
          </p:nvSpPr>
          <p:spPr>
            <a:xfrm>
              <a:off x="4895688" y="5597823"/>
              <a:ext cx="144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015193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KS Future</a:t>
              </a:r>
              <a:endPara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未来</a:t>
              </a:r>
              <a:endParaRPr lang="zh-CN" altLang="en-US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1" name="图片 60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319" l="515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804" y="5597823"/>
              <a:ext cx="720000" cy="7200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2747037" y="5593571"/>
            <a:ext cx="1800000" cy="720000"/>
            <a:chOff x="2735688" y="5597823"/>
            <a:chExt cx="1800000" cy="720000"/>
          </a:xfrm>
        </p:grpSpPr>
        <p:sp>
          <p:nvSpPr>
            <p:cNvPr id="46" name="文本框 45"/>
            <p:cNvSpPr txBox="1"/>
            <p:nvPr/>
          </p:nvSpPr>
          <p:spPr>
            <a:xfrm>
              <a:off x="2735688" y="5597823"/>
              <a:ext cx="108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015193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KSCQ</a:t>
              </a:r>
              <a:endPara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重庆</a:t>
              </a:r>
              <a:endParaRPr lang="zh-CN" altLang="en-US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2" name="图片 61"/>
            <p:cNvPicPr/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688" y="5597823"/>
              <a:ext cx="720000" cy="720000"/>
            </a:xfrm>
            <a:prstGeom prst="rect">
              <a:avLst/>
            </a:prstGeom>
          </p:spPr>
        </p:pic>
      </p:grpSp>
      <p:sp>
        <p:nvSpPr>
          <p:cNvPr id="59" name="文本框 58"/>
          <p:cNvSpPr txBox="1"/>
          <p:nvPr/>
        </p:nvSpPr>
        <p:spPr>
          <a:xfrm>
            <a:off x="7524000" y="2533272"/>
            <a:ext cx="1080000" cy="144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rgbClr val="A6A6A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endParaRPr lang="zh-CN" altLang="en-US" b="1" dirty="0">
              <a:solidFill>
                <a:srgbClr val="A6A6A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372360" y="2533272"/>
            <a:ext cx="1440000" cy="1440000"/>
            <a:chOff x="6372011" y="2360530"/>
            <a:chExt cx="1440000" cy="1440000"/>
          </a:xfrm>
        </p:grpSpPr>
        <p:sp>
          <p:nvSpPr>
            <p:cNvPr id="43" name="文本框 42"/>
            <p:cNvSpPr txBox="1"/>
            <p:nvPr/>
          </p:nvSpPr>
          <p:spPr>
            <a:xfrm>
              <a:off x="6372011" y="2360530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09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en-US" altLang="zh-CN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100" b="1" dirty="0">
                  <a:solidFill>
                    <a:srgbClr val="015095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Database</a:t>
              </a:r>
              <a:endPara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05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大数据分析</a:t>
              </a:r>
              <a:endParaRPr lang="en-US" altLang="zh-CN" sz="1100" b="1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05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zh-CN" altLang="en-US" sz="105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3357032"/>
              <a:ext cx="360000" cy="3600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38816" y="2533272"/>
            <a:ext cx="1800000" cy="1440000"/>
            <a:chOff x="538816" y="2497338"/>
            <a:chExt cx="1800000" cy="1440000"/>
          </a:xfrm>
        </p:grpSpPr>
        <p:sp>
          <p:nvSpPr>
            <p:cNvPr id="2" name="文本框 1"/>
            <p:cNvSpPr txBox="1"/>
            <p:nvPr/>
          </p:nvSpPr>
          <p:spPr>
            <a:xfrm>
              <a:off x="538816" y="2497338"/>
              <a:ext cx="1800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09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实时监控</a:t>
              </a:r>
              <a:endParaRPr lang="en-US" altLang="zh-CN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100" b="1" dirty="0">
                  <a:solidFill>
                    <a:srgbClr val="015095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Real time monitoring</a:t>
              </a:r>
              <a:endPara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05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生产</a:t>
              </a:r>
              <a:r>
                <a:rPr lang="en-US" altLang="zh-CN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质量</a:t>
              </a:r>
              <a:r>
                <a:rPr lang="en-US" altLang="zh-CN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库存</a:t>
              </a:r>
              <a:r>
                <a:rPr lang="en-US" altLang="zh-CN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设备</a:t>
              </a:r>
              <a:endParaRPr lang="en-US" altLang="zh-CN" sz="1100" b="1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1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862" y="3493840"/>
              <a:ext cx="360000" cy="360000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655" y="3493840"/>
              <a:ext cx="360000" cy="36000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24" y="3493840"/>
              <a:ext cx="360000" cy="360000"/>
            </a:xfrm>
            <a:prstGeom prst="rect">
              <a:avLst/>
            </a:prstGeom>
          </p:spPr>
        </p:pic>
        <p:pic>
          <p:nvPicPr>
            <p:cNvPr id="11" name="图片 10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83" y="3493840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500192" y="2533272"/>
            <a:ext cx="1800000" cy="1440000"/>
            <a:chOff x="4355756" y="2360530"/>
            <a:chExt cx="1800000" cy="1440000"/>
          </a:xfrm>
        </p:grpSpPr>
        <p:sp>
          <p:nvSpPr>
            <p:cNvPr id="42" name="文本框 41"/>
            <p:cNvSpPr txBox="1"/>
            <p:nvPr/>
          </p:nvSpPr>
          <p:spPr>
            <a:xfrm>
              <a:off x="4355756" y="2360530"/>
              <a:ext cx="1800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09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全面目视</a:t>
              </a:r>
              <a:endParaRPr lang="en-US" altLang="zh-CN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100" b="1" dirty="0">
                  <a:solidFill>
                    <a:srgbClr val="015095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Overall Vision</a:t>
              </a:r>
              <a:endPara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05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报表</a:t>
              </a:r>
              <a:r>
                <a:rPr lang="en-US" altLang="zh-CN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中央监控 </a:t>
              </a:r>
              <a:r>
                <a:rPr lang="en-US" altLang="zh-CN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100" b="1" dirty="0">
                  <a:solidFill>
                    <a:srgbClr val="A6A6A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移动手机</a:t>
              </a:r>
              <a:endParaRPr lang="en-US" altLang="zh-CN" sz="1100" b="1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115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endParaRPr lang="en-US" altLang="zh-CN" sz="115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图片 12"/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382" y="3357032"/>
              <a:ext cx="360000" cy="360000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3371" y="3357032"/>
              <a:ext cx="360000" cy="360000"/>
            </a:xfrm>
            <a:prstGeom prst="rect">
              <a:avLst/>
            </a:prstGeom>
          </p:spPr>
        </p:pic>
        <p:pic>
          <p:nvPicPr>
            <p:cNvPr id="15" name="图片 14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244" y="3357032"/>
              <a:ext cx="360000" cy="360000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2698742" y="2533272"/>
            <a:ext cx="1441123" cy="1440000"/>
            <a:chOff x="2698378" y="2360530"/>
            <a:chExt cx="1441123" cy="1440000"/>
          </a:xfrm>
        </p:grpSpPr>
        <p:sp>
          <p:nvSpPr>
            <p:cNvPr id="41" name="文本框 40"/>
            <p:cNvSpPr txBox="1"/>
            <p:nvPr/>
          </p:nvSpPr>
          <p:spPr>
            <a:xfrm>
              <a:off x="2698378" y="2360530"/>
              <a:ext cx="1441123" cy="14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09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深度分析</a:t>
              </a:r>
              <a:endParaRPr lang="en-US" altLang="zh-CN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100" b="1" dirty="0">
                  <a:solidFill>
                    <a:srgbClr val="015095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Profundity Analysis</a:t>
              </a:r>
              <a:endPara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1100" b="1" dirty="0">
                  <a:solidFill>
                    <a:srgbClr val="A6A6A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OEE   OTD  MTTB</a:t>
              </a:r>
              <a:endParaRPr lang="en-US" altLang="zh-CN" sz="1100" b="1" dirty="0">
                <a:solidFill>
                  <a:srgbClr val="A6A6A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en-US" altLang="zh-CN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/>
              <a:endParaRPr lang="zh-CN" altLang="en-US" sz="1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56" y="3357032"/>
              <a:ext cx="360000" cy="360000"/>
            </a:xfrm>
            <a:prstGeom prst="rect">
              <a:avLst/>
            </a:prstGeom>
          </p:spPr>
        </p:pic>
        <p:pic>
          <p:nvPicPr>
            <p:cNvPr id="63" name="图片 62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536" y="3357032"/>
              <a:ext cx="360000" cy="360000"/>
            </a:xfrm>
            <a:prstGeom prst="rect">
              <a:avLst/>
            </a:prstGeom>
          </p:spPr>
        </p:pic>
        <p:pic>
          <p:nvPicPr>
            <p:cNvPr id="65" name="图片 64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315" y="3357032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组合 57"/>
          <p:cNvGrpSpPr/>
          <p:nvPr/>
        </p:nvGrpSpPr>
        <p:grpSpPr>
          <a:xfrm>
            <a:off x="538816" y="4165229"/>
            <a:ext cx="8082776" cy="1192110"/>
            <a:chOff x="538816" y="4165229"/>
            <a:chExt cx="8082776" cy="1192110"/>
          </a:xfrm>
        </p:grpSpPr>
        <p:sp>
          <p:nvSpPr>
            <p:cNvPr id="44" name="矩形 43"/>
            <p:cNvSpPr/>
            <p:nvPr/>
          </p:nvSpPr>
          <p:spPr bwMode="auto">
            <a:xfrm>
              <a:off x="538816" y="4634033"/>
              <a:ext cx="720000" cy="7200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round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38816" y="4637339"/>
              <a:ext cx="3870000" cy="7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全面互联</a:t>
              </a:r>
              <a:endParaRPr lang="en-US" altLang="zh-CN" sz="1600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0151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Comprehensive Interconnection</a:t>
              </a:r>
              <a:endParaRPr lang="en-US" altLang="zh-CN" sz="1200" b="1" dirty="0">
                <a:solidFill>
                  <a:srgbClr val="01519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55224" y="4165229"/>
              <a:ext cx="8066368" cy="400110"/>
            </a:xfrm>
            <a:prstGeom prst="rect">
              <a:avLst/>
            </a:prstGeom>
            <a:solidFill>
              <a:srgbClr val="01519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智能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KS</a:t>
              </a:r>
              <a:r>
                <a:rPr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工厂</a:t>
              </a:r>
              <a:r>
                <a:rPr lang="zh-CN" altLang="en-US" sz="20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愿景  </a:t>
              </a:r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 of KS Plant Intellectualization</a:t>
              </a:r>
              <a:endPara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47037" y="4634033"/>
              <a:ext cx="4074555" cy="720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高效运营</a:t>
              </a:r>
              <a:endParaRPr lang="en-US" altLang="zh-CN" sz="1600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1200" b="1" dirty="0">
                  <a:solidFill>
                    <a:srgbClr val="01519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High-efficiency Operation</a:t>
              </a:r>
              <a:endParaRPr lang="zh-CN" altLang="en-US" sz="1200" b="1" dirty="0">
                <a:solidFill>
                  <a:srgbClr val="01519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4685504" y="4693354"/>
              <a:ext cx="576000" cy="5760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round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645956" y="4706033"/>
              <a:ext cx="576000" cy="5760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round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56" y="4693354"/>
              <a:ext cx="576000" cy="576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796" y="4698112"/>
              <a:ext cx="576000" cy="57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3/5</a:t>
            </a:r>
            <a:endParaRPr lang="en-US" altLang="zh-CN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565810" y="2480066"/>
          <a:ext cx="8326672" cy="406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044"/>
                <a:gridCol w="829565"/>
                <a:gridCol w="1225335"/>
                <a:gridCol w="627886"/>
                <a:gridCol w="1508248"/>
                <a:gridCol w="729970"/>
                <a:gridCol w="881414"/>
                <a:gridCol w="936104"/>
                <a:gridCol w="936106"/>
              </a:tblGrid>
              <a:tr h="2225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区域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dirty="0"/>
                        <a:t>Area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分步实施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①现场改善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Improvements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指标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r>
                        <a:rPr lang="zh-CN" altLang="en-US" sz="1000" dirty="0"/>
                        <a:t>信息系统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周期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519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出资方 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Stakeholder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 hMerge="1"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费用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5193"/>
                    </a:solidFill>
                  </a:tcPr>
                </a:tc>
              </a:tr>
              <a:tr h="50064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咨询 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Consulting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软件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硬件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Software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 vMerge="1"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3376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KSSP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</a:t>
                      </a:r>
                      <a:r>
                        <a:rPr lang="zh-CN" altLang="en-US" sz="1200" dirty="0"/>
                        <a:t>期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Phase</a:t>
                      </a:r>
                      <a:r>
                        <a:rPr lang="en-US" altLang="zh-CN" sz="1200" baseline="0" dirty="0"/>
                        <a:t> 1</a:t>
                      </a:r>
                      <a:endParaRPr lang="en-US" altLang="zh-CN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人均产出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Labor efficiency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+20%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仓库管理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WMS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物料拉动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Material</a:t>
                      </a:r>
                      <a:r>
                        <a:rPr lang="en-US" altLang="zh-CN" sz="900" baseline="0" dirty="0"/>
                        <a:t> pull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生产监控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Production</a:t>
                      </a:r>
                      <a:r>
                        <a:rPr lang="en-US" altLang="zh-CN" sz="900" baseline="0" dirty="0"/>
                        <a:t> monitor</a:t>
                      </a:r>
                      <a:endParaRPr lang="en-US" altLang="zh-CN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8</a:t>
                      </a:r>
                      <a:r>
                        <a:rPr lang="zh-CN" altLang="en-US" sz="900" dirty="0"/>
                        <a:t>个月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8 months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华域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支持</a:t>
                      </a:r>
                      <a:endParaRPr lang="en-US" altLang="zh-CN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1000" dirty="0"/>
                        <a:t>HASCO support</a:t>
                      </a:r>
                      <a:endParaRPr lang="en-US" altLang="zh-CN" sz="1000" dirty="0"/>
                    </a:p>
                    <a:p>
                      <a:pPr algn="ctr"/>
                      <a:endParaRPr lang="en-US" altLang="zh-CN" sz="1000" dirty="0"/>
                    </a:p>
                    <a:p>
                      <a:pPr algn="r"/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800,000.00</a:t>
                      </a:r>
                      <a:endParaRPr lang="en-US" altLang="zh-CN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科尔本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dirty="0"/>
                        <a:t>KS</a:t>
                      </a:r>
                      <a:endParaRPr lang="zh-CN" altLang="en-US" sz="1000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r"/>
                      <a:r>
                        <a:rPr lang="en-US" altLang="zh-CN" sz="900" dirty="0"/>
                        <a:t>1,940,000.00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</a:tr>
              <a:tr h="34608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/>
                        <a:t>库存</a:t>
                      </a:r>
                      <a:endParaRPr lang="en-US" altLang="zh-CN" sz="9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Inventory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-20%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376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样板线 </a:t>
                      </a:r>
                      <a:r>
                        <a:rPr lang="en-US" altLang="zh-CN" sz="900" dirty="0"/>
                        <a:t>OEE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Pilot line</a:t>
                      </a:r>
                      <a:r>
                        <a:rPr lang="en-US" altLang="zh-CN" sz="900" baseline="0" dirty="0"/>
                        <a:t> </a:t>
                      </a:r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+25%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392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KSSP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/>
                        <a:t>II</a:t>
                      </a:r>
                      <a:r>
                        <a:rPr lang="zh-CN" altLang="en-US" sz="1200" kern="1200" dirty="0"/>
                        <a:t>期</a:t>
                      </a:r>
                      <a:endParaRPr lang="en-US" altLang="zh-CN" sz="12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/>
                        <a:t>库存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/>
                        <a:t>Inventory</a:t>
                      </a:r>
                      <a:endParaRPr lang="en-US" altLang="zh-CN" sz="900" kern="1200" dirty="0"/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900" kern="1200" dirty="0"/>
                        <a:t>高级排产</a:t>
                      </a:r>
                      <a:endParaRPr lang="en-US" altLang="zh-CN" sz="900" kern="1200" baseline="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900" kern="1200" dirty="0"/>
                        <a:t>APS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/>
                        <a:t>质量管理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/>
                        <a:t>Quality management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/>
                        <a:t>采购管理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/>
                        <a:t>Purchase</a:t>
                      </a:r>
                      <a:r>
                        <a:rPr lang="en-US" altLang="zh-CN" sz="900" kern="1200" baseline="0" dirty="0"/>
                        <a:t> management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/>
                        <a:t>8</a:t>
                      </a:r>
                      <a:r>
                        <a:rPr lang="zh-CN" altLang="en-US" sz="900" kern="1200" dirty="0"/>
                        <a:t>个月</a:t>
                      </a:r>
                      <a:endParaRPr lang="en-US" altLang="zh-CN" sz="900" kern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8 months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科尔本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KS</a:t>
                      </a:r>
                      <a:endParaRPr lang="zh-CN" altLang="en-US" sz="900" dirty="0"/>
                    </a:p>
                  </a:txBody>
                  <a:tcPr anchor="ctr"/>
                </a:tc>
                <a:tc rowSpan="2" hMerge="1"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4,000,000.00</a:t>
                      </a:r>
                      <a:endParaRPr lang="zh-CN" altLang="en-US" sz="900" dirty="0"/>
                    </a:p>
                  </a:txBody>
                  <a:tcPr anchor="ctr"/>
                </a:tc>
              </a:tr>
              <a:tr h="43926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900" kern="1200" dirty="0"/>
                        <a:t>车间 </a:t>
                      </a:r>
                      <a:r>
                        <a:rPr lang="en-US" altLang="zh-CN" sz="900" kern="1200" dirty="0"/>
                        <a:t>OEE</a:t>
                      </a:r>
                      <a:endParaRPr lang="en-US" altLang="zh-CN" sz="900" kern="1200" dirty="0"/>
                    </a:p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  <a:r>
                        <a:rPr lang="en-US" altLang="zh-CN" sz="9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OEE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+25%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7F3F4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 gridSpan="2">
                  <a:tcPr anchor="ctr">
                    <a:solidFill>
                      <a:srgbClr val="E7F3F4"/>
                    </a:solidFill>
                  </a:tcPr>
                </a:tc>
                <a:tc vMerge="1" hMerge="1">
                  <a:tcPr anchor="ctr">
                    <a:solidFill>
                      <a:srgbClr val="E7F3F4"/>
                    </a:solidFill>
                  </a:tcPr>
                </a:tc>
                <a:tc vMerge="1">
                  <a:tcPr anchor="ctr">
                    <a:solidFill>
                      <a:srgbClr val="E7F3F4"/>
                    </a:solidFill>
                  </a:tcPr>
                </a:tc>
              </a:tr>
              <a:tr h="4031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KSSP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III</a:t>
                      </a:r>
                      <a:r>
                        <a:rPr lang="zh-CN" altLang="en-US" sz="1200" dirty="0"/>
                        <a:t>期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Phase 3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/>
                        <a:t>库存</a:t>
                      </a:r>
                      <a:endParaRPr lang="en-US" altLang="zh-CN" sz="9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Inventory</a:t>
                      </a:r>
                      <a:endParaRPr lang="en-US" altLang="zh-CN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-20%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能源管理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Energy</a:t>
                      </a:r>
                      <a:r>
                        <a:rPr lang="en-US" altLang="zh-CN" sz="900" baseline="0" dirty="0"/>
                        <a:t> management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设备管理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Equipment</a:t>
                      </a:r>
                      <a:r>
                        <a:rPr lang="en-US" altLang="zh-CN" sz="900" baseline="0" dirty="0"/>
                        <a:t> management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8</a:t>
                      </a:r>
                      <a:r>
                        <a:rPr lang="zh-CN" altLang="en-US" sz="900" dirty="0"/>
                        <a:t>个月</a:t>
                      </a:r>
                      <a:br>
                        <a:rPr lang="en-US" altLang="zh-CN" sz="900" dirty="0"/>
                      </a:br>
                      <a:r>
                        <a:rPr lang="en-US" altLang="zh-CN" sz="900" dirty="0"/>
                        <a:t>8 months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科尔本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KS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2" hMerge="1">
                  <a:tcPr anchor="ctr">
                    <a:solidFill>
                      <a:srgbClr val="F3F9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1,810,000.00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</a:tr>
              <a:tr h="40310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全厂 </a:t>
                      </a:r>
                      <a:r>
                        <a:rPr lang="en-US" altLang="zh-CN" sz="900" dirty="0"/>
                        <a:t>OEE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Plant</a:t>
                      </a:r>
                      <a:r>
                        <a:rPr lang="en-US" altLang="zh-CN" sz="900" baseline="0" dirty="0"/>
                        <a:t> </a:t>
                      </a:r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+25%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 gridSpan="2">
                  <a:tcPr anchor="ctr">
                    <a:solidFill>
                      <a:srgbClr val="F3F9FA"/>
                    </a:solidFill>
                  </a:tcPr>
                </a:tc>
                <a:tc vMerge="1" hMerge="1">
                  <a:tcPr anchor="ctr">
                    <a:solidFill>
                      <a:srgbClr val="F3F9FA"/>
                    </a:solidFill>
                  </a:tcPr>
                </a:tc>
                <a:tc vMerge="1">
                  <a:tcPr anchor="ctr">
                    <a:solidFill>
                      <a:srgbClr val="F3F9FA"/>
                    </a:solidFill>
                  </a:tcPr>
                </a:tc>
              </a:tr>
              <a:tr h="417206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总计</a:t>
                      </a:r>
                      <a:endParaRPr lang="en-US" altLang="zh-CN" sz="12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/>
                        <a:t>Total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24</a:t>
                      </a:r>
                      <a:r>
                        <a:rPr lang="zh-CN" altLang="en-US" sz="900" dirty="0"/>
                        <a:t>个月</a:t>
                      </a:r>
                      <a:endParaRPr lang="en-US" altLang="zh-CN" sz="9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24 months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7,750,000.00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21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3/5</a:t>
            </a:r>
            <a:endParaRPr lang="en-US" altLang="zh-CN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21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rgbClr val="0151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65810" y="2480066"/>
          <a:ext cx="8326672" cy="406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044"/>
                <a:gridCol w="829565"/>
                <a:gridCol w="1225335"/>
                <a:gridCol w="627886"/>
                <a:gridCol w="1508248"/>
                <a:gridCol w="729970"/>
                <a:gridCol w="881414"/>
                <a:gridCol w="936104"/>
                <a:gridCol w="936106"/>
              </a:tblGrid>
              <a:tr h="22251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区域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dirty="0"/>
                        <a:t>Area</a:t>
                      </a:r>
                      <a:endParaRPr lang="zh-CN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分步实施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Steps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①现场改善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Improvements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指标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②</a:t>
                      </a:r>
                      <a:r>
                        <a:rPr lang="zh-CN" altLang="en-US" sz="1000" dirty="0"/>
                        <a:t>信息系统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1519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周期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519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出资方 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Stakeholder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 hMerge="1"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费用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5193"/>
                    </a:solidFill>
                  </a:tcPr>
                </a:tc>
              </a:tr>
              <a:tr h="500648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咨询 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Consulting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软件</a:t>
                      </a:r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硬件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Software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Hardware</a:t>
                      </a:r>
                      <a:endParaRPr lang="en-US" altLang="zh-CN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5193"/>
                    </a:solidFill>
                  </a:tcPr>
                </a:tc>
                <a:tc vMerge="1"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3376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KSSP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I</a:t>
                      </a:r>
                      <a:r>
                        <a:rPr lang="zh-CN" altLang="en-US" sz="1200" dirty="0"/>
                        <a:t>期</a:t>
                      </a:r>
                      <a:br>
                        <a:rPr lang="en-US" altLang="zh-CN" sz="1200" dirty="0"/>
                      </a:br>
                      <a:r>
                        <a:rPr lang="en-US" altLang="zh-CN" sz="1200" dirty="0"/>
                        <a:t>Phase</a:t>
                      </a:r>
                      <a:r>
                        <a:rPr lang="en-US" altLang="zh-CN" sz="1200" baseline="0" dirty="0"/>
                        <a:t> 1</a:t>
                      </a:r>
                      <a:endParaRPr lang="en-US" altLang="zh-CN" sz="12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人均产出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Labor efficiency</a:t>
                      </a:r>
                      <a:endParaRPr lang="en-US" altLang="zh-CN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+20%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仓库管理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WMS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物料拉动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Material</a:t>
                      </a:r>
                      <a:r>
                        <a:rPr lang="en-US" altLang="zh-CN" sz="900" baseline="0" dirty="0"/>
                        <a:t> pull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生产监控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Production</a:t>
                      </a:r>
                      <a:r>
                        <a:rPr lang="en-US" altLang="zh-CN" sz="900" baseline="0" dirty="0"/>
                        <a:t> monitor</a:t>
                      </a:r>
                      <a:endParaRPr lang="en-US" altLang="zh-CN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8</a:t>
                      </a:r>
                      <a:r>
                        <a:rPr lang="zh-CN" altLang="en-US" sz="900" dirty="0"/>
                        <a:t>个月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8 months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华域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</a:rPr>
                        <a:t>支持</a:t>
                      </a:r>
                      <a:endParaRPr lang="en-US" altLang="zh-CN" sz="12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1000" dirty="0"/>
                        <a:t>HASCO support</a:t>
                      </a:r>
                      <a:endParaRPr lang="en-US" altLang="zh-CN" sz="1000" dirty="0"/>
                    </a:p>
                    <a:p>
                      <a:pPr algn="ctr"/>
                      <a:endParaRPr lang="en-US" altLang="zh-CN" sz="1000" dirty="0"/>
                    </a:p>
                    <a:p>
                      <a:pPr algn="r"/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800,000.00</a:t>
                      </a:r>
                      <a:endParaRPr lang="en-US" altLang="zh-CN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科尔本</a:t>
                      </a:r>
                      <a:endParaRPr lang="en-US" altLang="zh-CN" sz="1000" dirty="0"/>
                    </a:p>
                    <a:p>
                      <a:pPr algn="ctr"/>
                      <a:r>
                        <a:rPr lang="en-US" altLang="zh-CN" sz="1000" dirty="0"/>
                        <a:t>KS</a:t>
                      </a:r>
                      <a:endParaRPr lang="zh-CN" altLang="en-US" sz="1000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F9F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r"/>
                      <a:r>
                        <a:rPr lang="en-US" altLang="zh-CN" sz="900" dirty="0"/>
                        <a:t>1,940,000.00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</a:tr>
              <a:tr h="34608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/>
                        <a:t>库存</a:t>
                      </a:r>
                      <a:endParaRPr lang="en-US" altLang="zh-CN" sz="9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Inventory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-20%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376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样板线 </a:t>
                      </a:r>
                      <a:r>
                        <a:rPr lang="en-US" altLang="zh-CN" sz="900" dirty="0"/>
                        <a:t>OEE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en-US" altLang="zh-CN" sz="900" dirty="0"/>
                        <a:t>Pilot line</a:t>
                      </a:r>
                      <a:r>
                        <a:rPr lang="en-US" altLang="zh-CN" sz="900" baseline="0" dirty="0"/>
                        <a:t> </a:t>
                      </a:r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+25%</a:t>
                      </a:r>
                      <a:endParaRPr lang="zh-CN" altLang="en-US" sz="900" dirty="0"/>
                    </a:p>
                  </a:txBody>
                  <a:tcPr anchor="ctr">
                    <a:solidFill>
                      <a:srgbClr val="F3F9FA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3926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KSSP</a:t>
                      </a:r>
                      <a:endPara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II</a:t>
                      </a:r>
                      <a:r>
                        <a:rPr lang="zh-CN" altLang="en-US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期</a:t>
                      </a:r>
                      <a:endParaRPr lang="en-US" altLang="zh-CN" sz="12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Phase 2</a:t>
                      </a:r>
                      <a:endParaRPr lang="zh-CN" altLang="en-US" sz="12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库存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Inventory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-20%</a:t>
                      </a:r>
                      <a:endParaRPr lang="zh-CN" altLang="en-US" sz="9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高级排产</a:t>
                      </a:r>
                      <a:endParaRPr lang="en-US" altLang="zh-CN" sz="900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APS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质量管理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Quality management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采购管理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Purchase</a:t>
                      </a:r>
                      <a:r>
                        <a:rPr lang="en-US" altLang="zh-CN" sz="9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management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个月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 months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科尔本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KS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4,000,000.00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926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车间 </a:t>
                      </a:r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OEE</a:t>
                      </a:r>
                      <a:endParaRPr lang="en-US" altLang="zh-CN" sz="900" kern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Workshop</a:t>
                      </a:r>
                      <a:r>
                        <a:rPr lang="en-US" altLang="zh-CN" sz="900" kern="12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OEE</a:t>
                      </a:r>
                      <a:endParaRPr lang="zh-CN" altLang="en-US" sz="9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90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+25%</a:t>
                      </a:r>
                      <a:endParaRPr lang="zh-CN" altLang="en-US" sz="90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 gridSpan="2">
                  <a:tcPr anchor="ctr">
                    <a:solidFill>
                      <a:srgbClr val="E7F3F4"/>
                    </a:solidFill>
                  </a:tcPr>
                </a:tc>
                <a:tc vMerge="1" hMerge="1">
                  <a:tcPr anchor="ctr">
                    <a:solidFill>
                      <a:srgbClr val="E7F3F4"/>
                    </a:solidFill>
                  </a:tcPr>
                </a:tc>
                <a:tc vMerge="1">
                  <a:tcPr anchor="ctr">
                    <a:solidFill>
                      <a:srgbClr val="E7F3F4"/>
                    </a:solidFill>
                  </a:tcPr>
                </a:tc>
              </a:tr>
              <a:tr h="4031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KSSP</a:t>
                      </a:r>
                      <a:endPara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III</a:t>
                      </a:r>
                      <a:r>
                        <a:rPr lang="zh-CN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期</a:t>
                      </a:r>
                      <a:endPara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Phase 3</a:t>
                      </a:r>
                      <a:endPara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库存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Inventory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-20%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能源管理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Energy</a:t>
                      </a:r>
                      <a:r>
                        <a:rPr lang="en-US" altLang="zh-CN" sz="9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management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设备管理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Equipment</a:t>
                      </a:r>
                      <a:r>
                        <a:rPr lang="en-US" altLang="zh-CN" sz="9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management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个月</a:t>
                      </a:r>
                      <a:b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</a:b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 months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科尔本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KS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cPr anchor="ctr">
                    <a:solidFill>
                      <a:srgbClr val="F3F9F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1,810,000.00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3102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全厂 </a:t>
                      </a: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OEE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Plant</a:t>
                      </a:r>
                      <a:r>
                        <a:rPr lang="en-US" altLang="zh-CN" sz="90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OEE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+25%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 gridSpan="2">
                  <a:tcPr anchor="ctr">
                    <a:solidFill>
                      <a:srgbClr val="F3F9FA"/>
                    </a:solidFill>
                  </a:tcPr>
                </a:tc>
                <a:tc vMerge="1" hMerge="1">
                  <a:tcPr anchor="ctr">
                    <a:solidFill>
                      <a:srgbClr val="F3F9FA"/>
                    </a:solidFill>
                  </a:tcPr>
                </a:tc>
                <a:tc vMerge="1">
                  <a:tcPr anchor="ctr">
                    <a:solidFill>
                      <a:srgbClr val="F3F9FA"/>
                    </a:solidFill>
                  </a:tcPr>
                </a:tc>
              </a:tr>
              <a:tr h="417206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总计</a:t>
                      </a:r>
                      <a:endPara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Total</a:t>
                      </a:r>
                      <a:endParaRPr lang="zh-CN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 hMerge="1">
                  <a:tcPr anchor="ctr"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24</a:t>
                      </a:r>
                      <a:r>
                        <a:rPr lang="zh-CN" alt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个月</a:t>
                      </a:r>
                      <a:endParaRPr lang="en-US" altLang="zh-CN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24 months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7,750,000.00</a:t>
                      </a:r>
                      <a:endParaRPr lang="zh-CN" altLang="en-US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33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rgbClr val="0052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09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4/5</a:t>
            </a:r>
            <a:endParaRPr lang="en-US" altLang="zh-CN" b="1" dirty="0">
              <a:solidFill>
                <a:srgbClr val="01509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7544" y="2494425"/>
          <a:ext cx="8256880" cy="2821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2"/>
                <a:gridCol w="3528392"/>
                <a:gridCol w="510052"/>
                <a:gridCol w="510052"/>
                <a:gridCol w="510052"/>
                <a:gridCol w="510052"/>
                <a:gridCol w="510052"/>
                <a:gridCol w="510052"/>
                <a:gridCol w="510052"/>
                <a:gridCol w="510052"/>
              </a:tblGrid>
              <a:tr h="22839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阶段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Stage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项目内容</a:t>
                      </a:r>
                      <a:endParaRPr lang="en-US" altLang="zh-CN" sz="12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Item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2016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2017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2839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Nov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Dec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Jan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Feb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Mar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Apr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May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+mj-lt"/>
                        </a:rPr>
                        <a:t>Jun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准备阶段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Preparation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1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OEE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改善和提升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Improve OEE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精益库存降低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+mj-lt"/>
                        </a:rPr>
                        <a:t>Decrease inventory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人均产出提升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+mj-lt"/>
                        </a:rPr>
                        <a:t>Improve monthly output per capita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WMS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系统导入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Login WMS system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6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MES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安装调试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Install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+mj-lt"/>
                        </a:rPr>
                        <a:t> and adjust MES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7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MES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平台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MES platform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8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项目总结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+mj-lt"/>
                        </a:rPr>
                        <a:t>Summary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119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rgbClr val="0052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2" name="矩形 131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09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5/5</a:t>
            </a:r>
            <a:endParaRPr lang="en-US" altLang="zh-CN" b="1" dirty="0">
              <a:solidFill>
                <a:srgbClr val="01509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57397" y="3861048"/>
            <a:ext cx="2377154" cy="2625134"/>
            <a:chOff x="557397" y="3861048"/>
            <a:chExt cx="2377154" cy="2625134"/>
          </a:xfrm>
        </p:grpSpPr>
        <p:sp>
          <p:nvSpPr>
            <p:cNvPr id="20" name="矩形 19"/>
            <p:cNvSpPr/>
            <p:nvPr/>
          </p:nvSpPr>
          <p:spPr>
            <a:xfrm>
              <a:off x="557397" y="3861048"/>
              <a:ext cx="2377154" cy="2625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圆角矩形 16"/>
            <p:cNvSpPr>
              <a:spLocks noChangeArrowheads="1"/>
            </p:cNvSpPr>
            <p:nvPr/>
          </p:nvSpPr>
          <p:spPr bwMode="auto">
            <a:xfrm>
              <a:off x="655189" y="3992816"/>
              <a:ext cx="2192117" cy="8186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KS</a:t>
              </a:r>
              <a:r>
                <a:rPr kumimoji="0" lang="zh-CN" altLang="en-US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项目经理</a:t>
              </a:r>
              <a:endParaRPr kumimoji="0" lang="en-US" altLang="zh-CN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王国祥</a:t>
              </a:r>
              <a:r>
                <a:rPr kumimoji="0" lang="en-US" altLang="zh-CN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(KS)/</a:t>
              </a:r>
              <a:r>
                <a:rPr kumimoji="0" lang="zh-CN" altLang="en-US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张俊杰</a:t>
              </a:r>
              <a:r>
                <a:rPr kumimoji="0" lang="en-US" altLang="zh-CN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(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华域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)</a:t>
              </a:r>
              <a:endParaRPr kumimoji="0" lang="en-US" altLang="zh-CN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KS PM</a:t>
              </a:r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Wang Guoxiang(KS)/Zhang </a:t>
              </a:r>
              <a:r>
                <a:rPr kumimoji="0" lang="en-US" altLang="zh-CN" sz="700" b="1" i="0" u="none" strike="noStrike" cap="none" normalizeH="0" baseline="0" dirty="0" err="1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Junjie</a:t>
              </a:r>
              <a:r>
                <a:rPr kumimoji="0" lang="en-US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(HASCO)   </a:t>
              </a:r>
              <a:endParaRPr kumimoji="0" lang="en-US" altLang="zh-CN" sz="7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3"/>
            <p:cNvSpPr>
              <a:spLocks noChangeArrowheads="1"/>
            </p:cNvSpPr>
            <p:nvPr/>
          </p:nvSpPr>
          <p:spPr bwMode="auto">
            <a:xfrm>
              <a:off x="655189" y="5715011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物流部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40"/>
            <p:cNvSpPr>
              <a:spLocks noChangeArrowheads="1"/>
            </p:cNvSpPr>
            <p:nvPr/>
          </p:nvSpPr>
          <p:spPr bwMode="auto">
            <a:xfrm>
              <a:off x="1104671" y="5715011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仓库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41"/>
            <p:cNvSpPr>
              <a:spLocks noChangeArrowheads="1"/>
            </p:cNvSpPr>
            <p:nvPr/>
          </p:nvSpPr>
          <p:spPr bwMode="auto">
            <a:xfrm>
              <a:off x="1570296" y="5715011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精益改善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3"/>
            <p:cNvSpPr>
              <a:spLocks noChangeArrowheads="1"/>
            </p:cNvSpPr>
            <p:nvPr/>
          </p:nvSpPr>
          <p:spPr bwMode="auto">
            <a:xfrm>
              <a:off x="2487306" y="5715011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机加工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2"/>
            <p:cNvSpPr>
              <a:spLocks noChangeArrowheads="1"/>
            </p:cNvSpPr>
            <p:nvPr/>
          </p:nvSpPr>
          <p:spPr bwMode="auto">
            <a:xfrm>
              <a:off x="2016696" y="5715011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热工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3" name="肘形连接符 72"/>
            <p:cNvCxnSpPr>
              <a:stCxn id="30" idx="2"/>
              <a:endCxn id="31" idx="0"/>
            </p:cNvCxnSpPr>
            <p:nvPr/>
          </p:nvCxnSpPr>
          <p:spPr>
            <a:xfrm rot="5400000">
              <a:off x="841447" y="4805210"/>
              <a:ext cx="903544" cy="916059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肘形连接符 73"/>
            <p:cNvCxnSpPr>
              <a:stCxn id="30" idx="2"/>
              <a:endCxn id="35" idx="0"/>
            </p:cNvCxnSpPr>
            <p:nvPr/>
          </p:nvCxnSpPr>
          <p:spPr>
            <a:xfrm rot="5400000">
              <a:off x="1066188" y="5029951"/>
              <a:ext cx="903544" cy="466577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30" idx="2"/>
              <a:endCxn id="49" idx="0"/>
            </p:cNvCxnSpPr>
            <p:nvPr/>
          </p:nvCxnSpPr>
          <p:spPr>
            <a:xfrm rot="16200000" flipH="1">
              <a:off x="1522200" y="5040515"/>
              <a:ext cx="903544" cy="445448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肘形连接符 75"/>
            <p:cNvCxnSpPr>
              <a:stCxn id="30" idx="2"/>
              <a:endCxn id="47" idx="0"/>
            </p:cNvCxnSpPr>
            <p:nvPr/>
          </p:nvCxnSpPr>
          <p:spPr>
            <a:xfrm rot="16200000" flipH="1">
              <a:off x="1757505" y="4805210"/>
              <a:ext cx="903544" cy="916058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30" idx="2"/>
              <a:endCxn id="36" idx="0"/>
            </p:cNvCxnSpPr>
            <p:nvPr/>
          </p:nvCxnSpPr>
          <p:spPr>
            <a:xfrm flipH="1">
              <a:off x="1750296" y="4811467"/>
              <a:ext cx="952" cy="903544"/>
            </a:xfrm>
            <a:prstGeom prst="line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737008" y="4836682"/>
              <a:ext cx="964242" cy="388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推进小组</a:t>
              </a:r>
              <a:endParaRPr lang="zh-CN" altLang="en-US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88240" y="3861048"/>
            <a:ext cx="5402497" cy="2618990"/>
            <a:chOff x="2988240" y="3861048"/>
            <a:chExt cx="5402497" cy="2618990"/>
          </a:xfrm>
        </p:grpSpPr>
        <p:sp>
          <p:nvSpPr>
            <p:cNvPr id="19" name="矩形 18"/>
            <p:cNvSpPr/>
            <p:nvPr/>
          </p:nvSpPr>
          <p:spPr>
            <a:xfrm>
              <a:off x="2988240" y="3861048"/>
              <a:ext cx="5402497" cy="2618990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en-US" altLang="zh-CN" sz="1200" b="1" dirty="0">
                <a:solidFill>
                  <a:schemeClr val="tx1"/>
                </a:solidFill>
              </a:endParaRPr>
            </a:p>
            <a:p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圆角矩形 12"/>
            <p:cNvSpPr>
              <a:spLocks noChangeArrowheads="1"/>
            </p:cNvSpPr>
            <p:nvPr/>
          </p:nvSpPr>
          <p:spPr bwMode="auto">
            <a:xfrm>
              <a:off x="3056879" y="3992817"/>
              <a:ext cx="1846410" cy="8186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精益项目经理</a:t>
              </a:r>
              <a:endParaRPr kumimoji="0" lang="zh-CN" altLang="en-US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 eaLnBrk="0" hangingPunct="0"/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谢陵春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/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裴夏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(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精工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)</a:t>
              </a:r>
              <a:endParaRPr kumimoji="0" lang="en-US" altLang="zh-CN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Lean PM</a:t>
              </a:r>
              <a:endParaRPr lang="en-US" altLang="zh-CN" sz="8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Xie </a:t>
              </a:r>
              <a:r>
                <a:rPr lang="en-US" altLang="zh-CN" sz="8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Lingchun</a:t>
              </a:r>
              <a:r>
                <a: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/Pei Xia</a:t>
              </a:r>
              <a:endParaRPr kumimoji="0" lang="zh-CN" altLang="en-US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13"/>
            <p:cNvSpPr>
              <a:spLocks noChangeArrowheads="1"/>
            </p:cNvSpPr>
            <p:nvPr/>
          </p:nvSpPr>
          <p:spPr bwMode="auto">
            <a:xfrm>
              <a:off x="5421449" y="3994137"/>
              <a:ext cx="1896436" cy="8186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IT</a:t>
              </a:r>
              <a:r>
                <a:rPr kumimoji="0" lang="zh-CN" altLang="en-US" sz="10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项目经理</a:t>
              </a:r>
              <a:endParaRPr kumimoji="0" lang="zh-CN" altLang="en-US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武智堂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/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吴浩吉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(</a:t>
              </a:r>
              <a:r>
                <a:rPr lang="zh-CN" altLang="en-US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力太</a:t>
              </a:r>
              <a:r>
                <a:rPr lang="en-US" altLang="zh-CN" sz="1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)</a:t>
              </a:r>
              <a:endParaRPr kumimoji="0" lang="en-US" altLang="zh-CN" sz="10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800" b="1" i="0" u="none" strike="noStrike" cap="none" normalizeH="0" baseline="0" dirty="0" err="1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Litai</a:t>
              </a: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IT PM</a:t>
              </a:r>
              <a:endParaRPr kumimoji="0" lang="en-US" altLang="zh-CN" sz="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Wu </a:t>
              </a:r>
              <a:r>
                <a:rPr lang="en-US" altLang="zh-CN" sz="8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Zhitang</a:t>
              </a:r>
              <a:r>
                <a:rPr lang="en-US" altLang="zh-CN" sz="8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/Wu </a:t>
              </a:r>
              <a:r>
                <a:rPr lang="en-US" altLang="zh-CN" sz="800" b="1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Haoji</a:t>
              </a:r>
              <a:endParaRPr kumimoji="0" lang="zh-CN" altLang="en-US" sz="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4"/>
            <p:cNvSpPr>
              <a:spLocks noChangeArrowheads="1"/>
            </p:cNvSpPr>
            <p:nvPr/>
          </p:nvSpPr>
          <p:spPr bwMode="auto">
            <a:xfrm>
              <a:off x="3800084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欧阳延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5"/>
            <p:cNvSpPr>
              <a:spLocks noChangeArrowheads="1"/>
            </p:cNvSpPr>
            <p:nvPr/>
          </p:nvSpPr>
          <p:spPr bwMode="auto">
            <a:xfrm>
              <a:off x="4247936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James</a:t>
              </a:r>
              <a:endParaRPr kumimoji="0" lang="en-US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9"/>
            <p:cNvSpPr>
              <a:spLocks noChangeArrowheads="1"/>
            </p:cNvSpPr>
            <p:nvPr/>
          </p:nvSpPr>
          <p:spPr bwMode="auto">
            <a:xfrm>
              <a:off x="3347346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裴夏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6615140" y="5243566"/>
              <a:ext cx="1385988" cy="2865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软件组长</a:t>
              </a:r>
              <a:r>
                <a:rPr kumimoji="0" lang="en-US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/</a:t>
              </a:r>
              <a:r>
                <a:rPr kumimoji="0" lang="zh-CN" altLang="en-US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林加旗</a:t>
              </a:r>
              <a:endParaRPr kumimoji="0" lang="zh-CN" altLang="en-US" sz="7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6"/>
            <p:cNvSpPr>
              <a:spLocks noChangeArrowheads="1"/>
            </p:cNvSpPr>
            <p:nvPr/>
          </p:nvSpPr>
          <p:spPr bwMode="auto">
            <a:xfrm>
              <a:off x="4957112" y="5243565"/>
              <a:ext cx="938565" cy="2865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硬件组长</a:t>
              </a:r>
              <a:r>
                <a:rPr kumimoji="0" lang="en-US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/</a:t>
              </a:r>
              <a:r>
                <a:rPr kumimoji="0" lang="zh-CN" altLang="en-US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包红亚</a:t>
              </a:r>
              <a:endParaRPr kumimoji="0" lang="zh-CN" altLang="en-US" sz="7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48"/>
            <p:cNvSpPr>
              <a:spLocks noChangeArrowheads="1"/>
            </p:cNvSpPr>
            <p:nvPr/>
          </p:nvSpPr>
          <p:spPr bwMode="auto">
            <a:xfrm>
              <a:off x="4949400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工程师</a:t>
              </a:r>
              <a:endParaRPr kumimoji="0" lang="en-US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周为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7126689" y="5713003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接口开发</a:t>
              </a: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任涛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0"/>
            <p:cNvSpPr>
              <a:spLocks noChangeArrowheads="1"/>
            </p:cNvSpPr>
            <p:nvPr/>
          </p:nvSpPr>
          <p:spPr bwMode="auto">
            <a:xfrm>
              <a:off x="6615140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WMS</a:t>
              </a:r>
              <a:r>
                <a:rPr kumimoji="0" lang="zh-CN" altLang="en-US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系统 </a:t>
              </a: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5</a:t>
              </a:r>
              <a:r>
                <a:rPr kumimoji="0" lang="zh-CN" altLang="en-US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人</a:t>
              </a:r>
              <a:endParaRPr kumimoji="0" lang="zh-CN" altLang="en-US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49"/>
            <p:cNvSpPr>
              <a:spLocks noChangeArrowheads="1"/>
            </p:cNvSpPr>
            <p:nvPr/>
          </p:nvSpPr>
          <p:spPr bwMode="auto">
            <a:xfrm>
              <a:off x="5535677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工程师</a:t>
              </a:r>
              <a:endParaRPr kumimoji="0" lang="en-US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许焘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3"/>
            <p:cNvSpPr>
              <a:spLocks noChangeArrowheads="1"/>
            </p:cNvSpPr>
            <p:nvPr/>
          </p:nvSpPr>
          <p:spPr bwMode="auto">
            <a:xfrm>
              <a:off x="7363863" y="4760394"/>
              <a:ext cx="901012" cy="3557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技术支持</a:t>
              </a:r>
              <a:r>
                <a:rPr kumimoji="0" lang="en-US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:</a:t>
              </a:r>
              <a:endParaRPr kumimoji="0" lang="en-US" altLang="zh-CN" sz="7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7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魏巍、李德清</a:t>
              </a:r>
              <a:endParaRPr kumimoji="0" lang="zh-CN" altLang="zh-CN" sz="7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2"/>
            <p:cNvSpPr>
              <a:spLocks noChangeArrowheads="1"/>
            </p:cNvSpPr>
            <p:nvPr/>
          </p:nvSpPr>
          <p:spPr bwMode="auto">
            <a:xfrm>
              <a:off x="7641128" y="5712094"/>
              <a:ext cx="360000" cy="682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15193"/>
              </a:solidFill>
              <a:miter lim="800000"/>
            </a:ln>
          </p:spPr>
          <p:txBody>
            <a:bodyPr vert="eaVert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数据平台</a:t>
              </a:r>
              <a:r>
                <a:rPr kumimoji="0" lang="en-US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 </a:t>
              </a:r>
              <a:r>
                <a:rPr kumimoji="0" lang="zh-CN" altLang="zh-CN" sz="8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蔡才源</a:t>
              </a:r>
              <a:endParaRPr kumimoji="0" lang="zh-CN" altLang="zh-CN" sz="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肘形连接符 79"/>
            <p:cNvCxnSpPr>
              <a:stCxn id="28" idx="2"/>
              <a:endCxn id="34" idx="0"/>
            </p:cNvCxnSpPr>
            <p:nvPr/>
          </p:nvCxnSpPr>
          <p:spPr>
            <a:xfrm rot="5400000">
              <a:off x="3303402" y="5035412"/>
              <a:ext cx="900625" cy="452738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28" idx="2"/>
              <a:endCxn id="33" idx="0"/>
            </p:cNvCxnSpPr>
            <p:nvPr/>
          </p:nvCxnSpPr>
          <p:spPr>
            <a:xfrm rot="16200000" flipH="1">
              <a:off x="3753697" y="5037855"/>
              <a:ext cx="900625" cy="447852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28" idx="2"/>
              <a:endCxn id="32" idx="0"/>
            </p:cNvCxnSpPr>
            <p:nvPr/>
          </p:nvCxnSpPr>
          <p:spPr>
            <a:xfrm>
              <a:off x="3980084" y="4811468"/>
              <a:ext cx="0" cy="900625"/>
            </a:xfrm>
            <a:prstGeom prst="line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29" idx="2"/>
              <a:endCxn id="50" idx="0"/>
            </p:cNvCxnSpPr>
            <p:nvPr/>
          </p:nvCxnSpPr>
          <p:spPr>
            <a:xfrm rot="5400000">
              <a:off x="5682643" y="4556540"/>
              <a:ext cx="430776" cy="94327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stCxn id="29" idx="2"/>
              <a:endCxn id="48" idx="0"/>
            </p:cNvCxnSpPr>
            <p:nvPr/>
          </p:nvCxnSpPr>
          <p:spPr>
            <a:xfrm rot="16200000" flipH="1">
              <a:off x="6623511" y="4558943"/>
              <a:ext cx="430778" cy="9384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48" idx="2"/>
              <a:endCxn id="52" idx="0"/>
            </p:cNvCxnSpPr>
            <p:nvPr/>
          </p:nvCxnSpPr>
          <p:spPr>
            <a:xfrm flipH="1">
              <a:off x="7306689" y="5530146"/>
              <a:ext cx="1445" cy="182857"/>
            </a:xfrm>
            <a:prstGeom prst="line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连接符 85"/>
            <p:cNvCxnSpPr>
              <a:stCxn id="50" idx="2"/>
              <a:endCxn id="51" idx="0"/>
            </p:cNvCxnSpPr>
            <p:nvPr/>
          </p:nvCxnSpPr>
          <p:spPr>
            <a:xfrm rot="5400000">
              <a:off x="5186924" y="5472622"/>
              <a:ext cx="181949" cy="296995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肘形连接符 86"/>
            <p:cNvCxnSpPr>
              <a:stCxn id="50" idx="2"/>
              <a:endCxn id="54" idx="0"/>
            </p:cNvCxnSpPr>
            <p:nvPr/>
          </p:nvCxnSpPr>
          <p:spPr>
            <a:xfrm rot="16200000" flipH="1">
              <a:off x="5480062" y="5476478"/>
              <a:ext cx="181949" cy="289282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连接符 87"/>
            <p:cNvCxnSpPr>
              <a:stCxn id="48" idx="2"/>
              <a:endCxn id="53" idx="0"/>
            </p:cNvCxnSpPr>
            <p:nvPr/>
          </p:nvCxnSpPr>
          <p:spPr>
            <a:xfrm rot="5400000">
              <a:off x="6960663" y="5364623"/>
              <a:ext cx="181948" cy="512994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连接符 88"/>
            <p:cNvCxnSpPr>
              <a:stCxn id="48" idx="2"/>
              <a:endCxn id="56" idx="0"/>
            </p:cNvCxnSpPr>
            <p:nvPr/>
          </p:nvCxnSpPr>
          <p:spPr>
            <a:xfrm rot="16200000" flipH="1">
              <a:off x="7473657" y="5364623"/>
              <a:ext cx="181948" cy="512994"/>
            </a:xfrm>
            <a:prstGeom prst="bentConnector3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肘形连接符 89"/>
            <p:cNvCxnSpPr>
              <a:stCxn id="29" idx="2"/>
            </p:cNvCxnSpPr>
            <p:nvPr/>
          </p:nvCxnSpPr>
          <p:spPr>
            <a:xfrm rot="16200000" flipH="1">
              <a:off x="6797067" y="4385389"/>
              <a:ext cx="141769" cy="996568"/>
            </a:xfrm>
            <a:prstGeom prst="bentConnector2">
              <a:avLst/>
            </a:prstGeom>
            <a:ln>
              <a:solidFill>
                <a:srgbClr val="0151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3010624" y="4833760"/>
              <a:ext cx="964242" cy="388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实施小组</a:t>
              </a:r>
              <a:endParaRPr lang="zh-CN" altLang="en-US" sz="1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1088" y="2492896"/>
            <a:ext cx="7833340" cy="1204204"/>
            <a:chOff x="581088" y="2492896"/>
            <a:chExt cx="7833340" cy="1204204"/>
          </a:xfrm>
        </p:grpSpPr>
        <p:sp>
          <p:nvSpPr>
            <p:cNvPr id="62" name="圆角矩形 3"/>
            <p:cNvSpPr>
              <a:spLocks noChangeArrowheads="1"/>
            </p:cNvSpPr>
            <p:nvPr/>
          </p:nvSpPr>
          <p:spPr bwMode="auto">
            <a:xfrm>
              <a:off x="581088" y="2492896"/>
              <a:ext cx="7833340" cy="488378"/>
            </a:xfrm>
            <a:prstGeom prst="rect">
              <a:avLst/>
            </a:prstGeom>
            <a:solidFill>
              <a:srgbClr val="015193"/>
            </a:solidFill>
            <a:ln w="12700">
              <a:noFill/>
              <a:miter lim="800000"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项目</a:t>
              </a:r>
              <a:r>
                <a:rPr kumimoji="0" lang="zh-CN" alt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指导</a:t>
              </a:r>
              <a:r>
                <a:rPr kumimoji="0" lang="zh-CN" altLang="zh-CN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rPr>
                <a:t>委员会</a:t>
              </a:r>
              <a:endPara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Project</a:t>
              </a:r>
              <a:r>
                <a:rPr kumimoji="0" lang="en-US" altLang="zh-CN" sz="1200" b="1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Guidance Committee</a:t>
              </a:r>
              <a:endParaRPr lang="en-US" altLang="zh-CN" sz="1200" b="1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81088" y="3040367"/>
              <a:ext cx="7833340" cy="656733"/>
              <a:chOff x="6120000" y="1440000"/>
              <a:chExt cx="5400000" cy="36000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57" name="矩形 4"/>
              <p:cNvSpPr>
                <a:spLocks noChangeArrowheads="1"/>
              </p:cNvSpPr>
              <p:nvPr/>
            </p:nvSpPr>
            <p:spPr bwMode="auto">
              <a:xfrm>
                <a:off x="6120000" y="1440000"/>
                <a:ext cx="1080000" cy="360000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hangingPunct="0"/>
                <a:r>
                  <a:rPr lang="zh-CN" altLang="en-US" sz="1400" b="1" dirty="0">
                    <a:solidFill>
                      <a:srgbClr val="015193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Calibri" panose="020F0502020204030204" pitchFamily="34" charset="0"/>
                  </a:rPr>
                  <a:t>张海涛</a:t>
                </a:r>
                <a:endParaRPr lang="en-US" altLang="zh-CN" sz="14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Zhang </a:t>
                </a:r>
                <a:r>
                  <a:rPr lang="en-US" altLang="zh-CN" sz="1100" b="1" dirty="0" err="1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haitao</a:t>
                </a:r>
                <a:endParaRPr lang="zh-CN" altLang="en-US" sz="11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4"/>
              <p:cNvSpPr>
                <a:spLocks noChangeArrowheads="1"/>
              </p:cNvSpPr>
              <p:nvPr/>
            </p:nvSpPr>
            <p:spPr bwMode="auto">
              <a:xfrm>
                <a:off x="7200000" y="1440000"/>
                <a:ext cx="1080000" cy="360000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hangingPunct="0"/>
                <a:r>
                  <a:rPr lang="zh-CN" altLang="en-US" sz="1400" b="1" dirty="0">
                    <a:solidFill>
                      <a:srgbClr val="015193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Calibri" panose="020F0502020204030204" pitchFamily="34" charset="0"/>
                  </a:rPr>
                  <a:t>马振刚</a:t>
                </a:r>
                <a:endParaRPr lang="en-US" altLang="zh-CN" sz="14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Ma </a:t>
                </a:r>
                <a:r>
                  <a:rPr lang="en-US" altLang="zh-CN" sz="1100" b="1" dirty="0" err="1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Zhengang</a:t>
                </a:r>
                <a:endParaRPr lang="zh-CN" altLang="en-US" sz="11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 4"/>
              <p:cNvSpPr>
                <a:spLocks noChangeArrowheads="1"/>
              </p:cNvSpPr>
              <p:nvPr/>
            </p:nvSpPr>
            <p:spPr bwMode="auto">
              <a:xfrm>
                <a:off x="8280000" y="1440000"/>
                <a:ext cx="1080000" cy="360000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hangingPunct="0"/>
                <a:r>
                  <a:rPr lang="zh-CN" altLang="en-US" sz="1400" b="1" dirty="0">
                    <a:solidFill>
                      <a:srgbClr val="015193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Calibri" panose="020F0502020204030204" pitchFamily="34" charset="0"/>
                  </a:rPr>
                  <a:t>华慕文</a:t>
                </a:r>
                <a:endParaRPr lang="en-US" altLang="zh-CN" sz="14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34" charset="0"/>
                </a:endParaRPr>
              </a:p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Hua </a:t>
                </a:r>
                <a:r>
                  <a:rPr lang="en-US" altLang="zh-CN" sz="1100" b="1" dirty="0" err="1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Muwen</a:t>
                </a:r>
                <a:endParaRPr lang="zh-CN" altLang="en-US" sz="14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4"/>
              <p:cNvSpPr>
                <a:spLocks noChangeArrowheads="1"/>
              </p:cNvSpPr>
              <p:nvPr/>
            </p:nvSpPr>
            <p:spPr bwMode="auto">
              <a:xfrm>
                <a:off x="9360000" y="1440000"/>
                <a:ext cx="1080000" cy="360000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hangingPunct="0"/>
                <a:r>
                  <a:rPr lang="zh-CN" altLang="en-US" sz="1400" b="1" dirty="0">
                    <a:solidFill>
                      <a:srgbClr val="01519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汪若英</a:t>
                </a:r>
                <a:endParaRPr lang="en-US" altLang="zh-CN" sz="1400" b="1" dirty="0">
                  <a:solidFill>
                    <a:srgbClr val="015193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Wang Ruoying</a:t>
                </a:r>
                <a:endParaRPr lang="zh-CN" altLang="en-US" sz="14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4"/>
              <p:cNvSpPr>
                <a:spLocks noChangeArrowheads="1"/>
              </p:cNvSpPr>
              <p:nvPr/>
            </p:nvSpPr>
            <p:spPr bwMode="auto">
              <a:xfrm>
                <a:off x="10440000" y="1440000"/>
                <a:ext cx="1080000" cy="360000"/>
              </a:xfrm>
              <a:prstGeom prst="rect">
                <a:avLst/>
              </a:prstGeom>
              <a:grpFill/>
              <a:ln w="12700">
                <a:noFill/>
                <a:miter lim="800000"/>
              </a:ln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Ralf Buschbeck</a:t>
                </a:r>
                <a:endParaRPr lang="en-US" altLang="zh-CN" sz="11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 eaLnBrk="0" hangingPunct="0"/>
                <a:r>
                  <a:rPr lang="en-US" altLang="zh-CN" sz="1100" b="1" dirty="0">
                    <a:solidFill>
                      <a:srgbClr val="015193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Ralf Buschbeck</a:t>
                </a:r>
                <a:endParaRPr lang="zh-CN" altLang="en-US" sz="1100" b="1" dirty="0">
                  <a:solidFill>
                    <a:srgbClr val="015193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2"/>
          <p:cNvSpPr/>
          <p:nvPr/>
        </p:nvSpPr>
        <p:spPr>
          <a:xfrm>
            <a:off x="1156121" y="404664"/>
            <a:ext cx="1647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b="1" dirty="0" smtClean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b="1" dirty="0">
              <a:solidFill>
                <a:srgbClr val="0151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12"/>
          <p:cNvGrpSpPr/>
          <p:nvPr/>
        </p:nvGrpSpPr>
        <p:grpSpPr>
          <a:xfrm>
            <a:off x="413568" y="1556792"/>
            <a:ext cx="8316864" cy="1080120"/>
            <a:chOff x="1448475" y="3284984"/>
            <a:chExt cx="8316864" cy="1080120"/>
          </a:xfrm>
          <a:solidFill>
            <a:srgbClr val="015193"/>
          </a:solidFill>
        </p:grpSpPr>
        <p:sp>
          <p:nvSpPr>
            <p:cNvPr id="35" name="矩形 7"/>
            <p:cNvSpPr/>
            <p:nvPr/>
          </p:nvSpPr>
          <p:spPr bwMode="auto">
            <a:xfrm>
              <a:off x="1988475" y="3284984"/>
              <a:ext cx="7776864" cy="1080120"/>
            </a:xfrm>
            <a:prstGeom prst="rect">
              <a:avLst/>
            </a:prstGeom>
            <a:grpFill/>
            <a:ln w="28575">
              <a:noFill/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技术方案</a:t>
              </a:r>
              <a:endParaRPr lang="en-US" altLang="zh-CN" sz="3200" strike="dblStrik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Technical Solution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椭圆 8"/>
            <p:cNvSpPr/>
            <p:nvPr/>
          </p:nvSpPr>
          <p:spPr bwMode="auto">
            <a:xfrm>
              <a:off x="1448475" y="3285104"/>
              <a:ext cx="1080000" cy="10800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6"/>
          <p:cNvGrpSpPr/>
          <p:nvPr/>
        </p:nvGrpSpPr>
        <p:grpSpPr>
          <a:xfrm>
            <a:off x="1495419" y="2950553"/>
            <a:ext cx="7431411" cy="3210560"/>
            <a:chOff x="1495419" y="2950553"/>
            <a:chExt cx="7431411" cy="3210560"/>
          </a:xfrm>
        </p:grpSpPr>
        <p:sp>
          <p:nvSpPr>
            <p:cNvPr id="38" name="Rectangle 2"/>
            <p:cNvSpPr>
              <a:spLocks noChangeArrowheads="1"/>
            </p:cNvSpPr>
            <p:nvPr/>
          </p:nvSpPr>
          <p:spPr bwMode="auto">
            <a:xfrm>
              <a:off x="1495419" y="3007703"/>
              <a:ext cx="274637" cy="274637"/>
            </a:xfrm>
            <a:prstGeom prst="rect">
              <a:avLst/>
            </a:prstGeom>
            <a:solidFill>
              <a:srgbClr val="005291"/>
            </a:solidFill>
            <a:ln>
              <a:noFill/>
            </a:ln>
          </p:spPr>
          <p:txBody>
            <a:bodyPr wrap="none" anchor="ctr"/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de-DE" altLang="en-US" sz="1600" dirty="0">
                  <a:solidFill>
                    <a:srgbClr val="FFFFFF"/>
                  </a:solidFill>
                </a:rPr>
                <a:t>1</a:t>
              </a:r>
              <a:endParaRPr lang="de-DE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1920869" y="2950553"/>
              <a:ext cx="6809563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SzPct val="85000"/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项目目标及切入点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Project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Target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&amp;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The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Starting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Point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Group 4"/>
            <p:cNvGrpSpPr/>
            <p:nvPr/>
          </p:nvGrpSpPr>
          <p:grpSpPr bwMode="auto">
            <a:xfrm>
              <a:off x="1495419" y="3596665"/>
              <a:ext cx="458787" cy="284163"/>
              <a:chOff x="0" y="0"/>
              <a:chExt cx="289" cy="179"/>
            </a:xfrm>
          </p:grpSpPr>
          <p:sp>
            <p:nvSpPr>
              <p:cNvPr id="58" name="Rectangle 5"/>
              <p:cNvSpPr>
                <a:spLocks noChangeArrowheads="1"/>
              </p:cNvSpPr>
              <p:nvPr/>
            </p:nvSpPr>
            <p:spPr bwMode="auto">
              <a:xfrm>
                <a:off x="0" y="4"/>
                <a:ext cx="173" cy="173"/>
              </a:xfrm>
              <a:prstGeom prst="rect">
                <a:avLst/>
              </a:prstGeom>
              <a:solidFill>
                <a:srgbClr val="005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de-DE" altLang="en-US" sz="1600">
                    <a:solidFill>
                      <a:srgbClr val="FFFFFF"/>
                    </a:solidFill>
                  </a:rPr>
                  <a:t>2</a:t>
                </a:r>
                <a:endParaRPr lang="de-DE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Rectangle 6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SzPct val="85000"/>
                  <a:buFont typeface="Wingdings" panose="05000000000000000000" pitchFamily="2" charset="2"/>
                  <a:buNone/>
                </a:pPr>
                <a:endParaRPr lang="de-DE" altLang="en-US"/>
              </a:p>
            </p:txBody>
          </p:sp>
        </p:grp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920868" y="3550628"/>
              <a:ext cx="7005962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SzPct val="85000"/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机加人均产出提升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Per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Capita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Machining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Output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Improvement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9"/>
            <p:cNvGrpSpPr/>
            <p:nvPr/>
          </p:nvGrpSpPr>
          <p:grpSpPr bwMode="auto">
            <a:xfrm>
              <a:off x="1495419" y="4195153"/>
              <a:ext cx="458787" cy="284162"/>
              <a:chOff x="0" y="0"/>
              <a:chExt cx="289" cy="179"/>
            </a:xfrm>
          </p:grpSpPr>
          <p:sp>
            <p:nvSpPr>
              <p:cNvPr id="56" name="Rectangle 5"/>
              <p:cNvSpPr>
                <a:spLocks noChangeArrowheads="1"/>
              </p:cNvSpPr>
              <p:nvPr/>
            </p:nvSpPr>
            <p:spPr bwMode="auto">
              <a:xfrm>
                <a:off x="0" y="4"/>
                <a:ext cx="173" cy="173"/>
              </a:xfrm>
              <a:prstGeom prst="rect">
                <a:avLst/>
              </a:prstGeom>
              <a:solidFill>
                <a:srgbClr val="005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de-DE" altLang="en-US" sz="1600">
                    <a:solidFill>
                      <a:srgbClr val="FFFFFF"/>
                    </a:solidFill>
                  </a:rPr>
                  <a:t>3</a:t>
                </a:r>
                <a:endParaRPr lang="de-DE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SzPct val="85000"/>
                  <a:buFont typeface="Wingdings" panose="05000000000000000000" pitchFamily="2" charset="2"/>
                  <a:buNone/>
                </a:pPr>
                <a:endParaRPr lang="de-DE" altLang="en-US"/>
              </a:p>
            </p:txBody>
          </p:sp>
        </p:grpSp>
        <p:grpSp>
          <p:nvGrpSpPr>
            <p:cNvPr id="43" name="Group 13"/>
            <p:cNvGrpSpPr/>
            <p:nvPr/>
          </p:nvGrpSpPr>
          <p:grpSpPr bwMode="auto">
            <a:xfrm>
              <a:off x="1495419" y="4792053"/>
              <a:ext cx="458787" cy="284162"/>
              <a:chOff x="0" y="0"/>
              <a:chExt cx="289" cy="179"/>
            </a:xfrm>
          </p:grpSpPr>
          <p:sp>
            <p:nvSpPr>
              <p:cNvPr id="54" name="Rectangle 5"/>
              <p:cNvSpPr>
                <a:spLocks noChangeArrowheads="1"/>
              </p:cNvSpPr>
              <p:nvPr/>
            </p:nvSpPr>
            <p:spPr bwMode="auto">
              <a:xfrm>
                <a:off x="0" y="4"/>
                <a:ext cx="173" cy="173"/>
              </a:xfrm>
              <a:prstGeom prst="rect">
                <a:avLst/>
              </a:prstGeom>
              <a:solidFill>
                <a:srgbClr val="005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de-DE" altLang="en-US" sz="1600">
                    <a:solidFill>
                      <a:srgbClr val="FFFFFF"/>
                    </a:solidFill>
                  </a:rPr>
                  <a:t>4</a:t>
                </a:r>
                <a:endParaRPr lang="de-DE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SzPct val="85000"/>
                  <a:buFont typeface="Wingdings" panose="05000000000000000000" pitchFamily="2" charset="2"/>
                  <a:buNone/>
                </a:pPr>
                <a:endParaRPr lang="de-DE" altLang="en-US"/>
              </a:p>
            </p:txBody>
          </p:sp>
        </p:grp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1920869" y="4150703"/>
              <a:ext cx="7005961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SzPct val="85000"/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热工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OEE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提升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Thermal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Process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OEE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Improvement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1920868" y="4749190"/>
              <a:ext cx="6179523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SzPct val="85000"/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库存降低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Inventory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Reduction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46" name="Group 13"/>
            <p:cNvGrpSpPr/>
            <p:nvPr/>
          </p:nvGrpSpPr>
          <p:grpSpPr bwMode="auto">
            <a:xfrm>
              <a:off x="1495419" y="5328310"/>
              <a:ext cx="458787" cy="284163"/>
              <a:chOff x="0" y="0"/>
              <a:chExt cx="289" cy="179"/>
            </a:xfrm>
          </p:grpSpPr>
          <p:sp>
            <p:nvSpPr>
              <p:cNvPr id="52" name="Rectangle 5"/>
              <p:cNvSpPr>
                <a:spLocks noChangeArrowheads="1"/>
              </p:cNvSpPr>
              <p:nvPr/>
            </p:nvSpPr>
            <p:spPr bwMode="auto">
              <a:xfrm>
                <a:off x="0" y="4"/>
                <a:ext cx="173" cy="173"/>
              </a:xfrm>
              <a:prstGeom prst="rect">
                <a:avLst/>
              </a:prstGeom>
              <a:solidFill>
                <a:srgbClr val="005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de-DE" altLang="en-US" sz="1600">
                    <a:solidFill>
                      <a:srgbClr val="FFFFFF"/>
                    </a:solidFill>
                  </a:rPr>
                  <a:t>5</a:t>
                </a:r>
                <a:endParaRPr lang="de-DE" altLang="en-US" sz="16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ectangle 6"/>
              <p:cNvSpPr>
                <a:spLocks noChangeArrowheads="1"/>
              </p:cNvSpPr>
              <p:nvPr/>
            </p:nvSpPr>
            <p:spPr bwMode="auto">
              <a:xfrm>
                <a:off x="288" y="0"/>
                <a:ext cx="1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46800" rIns="0" bIns="46800">
                <a:spAutoFit/>
              </a:bodyPr>
              <a:lstStyle>
                <a:lvl1pPr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bg2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SzPct val="85000"/>
                  <a:buFont typeface="Wingdings" panose="05000000000000000000" pitchFamily="2" charset="2"/>
                  <a:buNone/>
                </a:pPr>
                <a:endParaRPr lang="de-DE" altLang="en-US"/>
              </a:p>
            </p:txBody>
          </p:sp>
        </p:grp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1920869" y="5285448"/>
              <a:ext cx="7005961" cy="3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50000"/>
                </a:spcBef>
                <a:buSzPct val="85000"/>
              </a:pPr>
              <a:r>
                <a:rPr lang="zh-CN" altLang="en-US" sz="2000" dirty="0" smtClean="0">
                  <a:solidFill>
                    <a:schemeClr val="tx1"/>
                  </a:solidFill>
                </a:rPr>
                <a:t>标准化及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IT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信息化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Standardization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&amp;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IT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1800" dirty="0" smtClean="0">
                  <a:solidFill>
                    <a:schemeClr val="tx1"/>
                  </a:solidFill>
                </a:rPr>
                <a:t>Informational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6"/>
            <p:cNvSpPr>
              <a:spLocks noChangeArrowheads="1"/>
            </p:cNvSpPr>
            <p:nvPr/>
          </p:nvSpPr>
          <p:spPr bwMode="auto">
            <a:xfrm>
              <a:off x="1952619" y="5876950"/>
              <a:ext cx="1587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46800" rIns="0" bIns="46800">
              <a:spAutoFit/>
            </a:bodyPr>
            <a:lstStyle>
              <a:lvl1pPr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SzPct val="85000"/>
                <a:buFont typeface="Wingdings" panose="05000000000000000000" pitchFamily="2" charset="2"/>
                <a:buNone/>
              </a:pPr>
              <a:endParaRPr lang="de-DE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6034088" y="2971404"/>
            <a:ext cx="2608263" cy="3639318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0" name="AutoShape 7"/>
          <p:cNvSpPr/>
          <p:nvPr/>
        </p:nvSpPr>
        <p:spPr>
          <a:xfrm rot="5400000">
            <a:off x="4195763" y="1274366"/>
            <a:ext cx="622300" cy="2627312"/>
          </a:xfrm>
          <a:prstGeom prst="homePlate">
            <a:avLst>
              <a:gd name="adj" fmla="val 26949"/>
            </a:avLst>
          </a:prstGeom>
          <a:solidFill>
            <a:schemeClr val="accent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pPr lvl="0" eaLnBrk="1" hangingPunct="1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224213" y="2925049"/>
            <a:ext cx="2608263" cy="368567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3550" y="2925049"/>
            <a:ext cx="2598738" cy="368567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23" name="Text Box 5"/>
          <p:cNvSpPr txBox="1"/>
          <p:nvPr/>
        </p:nvSpPr>
        <p:spPr>
          <a:xfrm>
            <a:off x="847725" y="174880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463550" y="6165304"/>
            <a:ext cx="8215313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>
            <a:spAutoFit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标准化（流程、作业管理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Standardization (</a:t>
            </a:r>
            <a:r>
              <a:rPr lang="en-US" altLang="zh-CN" sz="10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 and </a:t>
            </a:r>
            <a:r>
              <a:rPr lang="en-US" altLang="zh-CN" sz="1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operation management)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5" name="AutoShape 7"/>
          <p:cNvSpPr/>
          <p:nvPr/>
        </p:nvSpPr>
        <p:spPr>
          <a:xfrm rot="5400000">
            <a:off x="7007225" y="1299766"/>
            <a:ext cx="622300" cy="2627312"/>
          </a:xfrm>
          <a:prstGeom prst="homePlate">
            <a:avLst>
              <a:gd name="adj" fmla="val 26949"/>
            </a:avLst>
          </a:prstGeom>
          <a:solidFill>
            <a:schemeClr val="accent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pPr lvl="0" eaLnBrk="1" hangingPunct="1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6" name="Rectangle 6"/>
          <p:cNvSpPr/>
          <p:nvPr/>
        </p:nvSpPr>
        <p:spPr>
          <a:xfrm>
            <a:off x="558006" y="3021706"/>
            <a:ext cx="2401888" cy="302390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试点：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 6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105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Line: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1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UPPH</a:t>
            </a: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Target: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UPPH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Raise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切入点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zh-CN" altLang="en-US" sz="1400" b="1" dirty="0">
                <a:solidFill>
                  <a:schemeClr val="bg2"/>
                </a:solidFill>
                <a:latin typeface="宋体" panose="02010600030101010101" pitchFamily="2" charset="-122"/>
              </a:rPr>
              <a:t>流水线平衡及工序</a:t>
            </a:r>
            <a: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  <a:t>C/T</a:t>
            </a:r>
            <a:r>
              <a:rPr lang="zh-CN" altLang="en-US" sz="1400" b="1" dirty="0">
                <a:solidFill>
                  <a:schemeClr val="bg2"/>
                </a:solidFill>
                <a:latin typeface="宋体" panose="02010600030101010101" pitchFamily="2" charset="-122"/>
              </a:rPr>
              <a:t>改善，人力配置</a:t>
            </a:r>
            <a:r>
              <a:rPr lang="zh-CN" altLang="en-US" sz="14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优化</a:t>
            </a:r>
            <a:b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Assembly line balancing and process </a:t>
            </a:r>
            <a:r>
              <a:rPr lang="en-US" altLang="zh-CN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C/T</a:t>
            </a:r>
            <a:r>
              <a:rPr lang="zh-CN" altLang="en-US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improvement</a:t>
            </a: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Manpower </a:t>
            </a: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configuration optimization </a:t>
            </a:r>
            <a:endParaRPr lang="en-US" altLang="zh-CN" sz="10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hangingPunct="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400" b="1" dirty="0">
                <a:solidFill>
                  <a:schemeClr val="bg2"/>
                </a:solidFill>
                <a:latin typeface="宋体" panose="02010600030101010101" pitchFamily="2" charset="-122"/>
              </a:rPr>
              <a:t>布局</a:t>
            </a:r>
            <a:r>
              <a:rPr lang="zh-CN" altLang="en-US" sz="14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优化</a:t>
            </a:r>
            <a:b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Layout optimization</a:t>
            </a:r>
            <a:endParaRPr lang="en-US" altLang="zh-CN" sz="10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905" lvl="1" eaLnBrk="1" hangingPunct="1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7" name="Text Box 9"/>
          <p:cNvSpPr txBox="1"/>
          <p:nvPr/>
        </p:nvSpPr>
        <p:spPr>
          <a:xfrm>
            <a:off x="6004718" y="2322992"/>
            <a:ext cx="2627313" cy="407804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库存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降低</a:t>
            </a:r>
            <a:endParaRPr lang="en-US" altLang="zh-CN" sz="1600" dirty="0" smtClean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  <a:p>
            <a:pPr lvl="0" algn="ctr" defTabSz="996950" eaLnBrk="1" hangingPunct="1">
              <a:buNone/>
            </a:pPr>
            <a:r>
              <a:rPr lang="en-US" altLang="zh-CN" sz="1000" dirty="0" smtClean="0">
                <a:solidFill>
                  <a:srgbClr val="FFFFFF"/>
                </a:solidFill>
                <a:ea typeface="SoloBFnt"/>
              </a:rPr>
              <a:t>Inventory</a:t>
            </a:r>
            <a:r>
              <a:rPr lang="zh-CN" altLang="en-US" sz="1000" dirty="0" smtClean="0">
                <a:solidFill>
                  <a:srgbClr val="FFFFFF"/>
                </a:solidFill>
                <a:ea typeface="SoloBFnt"/>
              </a:rPr>
              <a:t> </a:t>
            </a:r>
            <a:r>
              <a:rPr lang="en-US" altLang="zh-CN" sz="1000" dirty="0" smtClean="0">
                <a:solidFill>
                  <a:srgbClr val="FFFFFF"/>
                </a:solidFill>
                <a:ea typeface="SoloBFnt"/>
              </a:rPr>
              <a:t>Reduction</a:t>
            </a:r>
            <a:endParaRPr lang="en-US" altLang="zh-CN" sz="1000" dirty="0">
              <a:solidFill>
                <a:srgbClr val="FFFFFF"/>
              </a:solidFill>
              <a:ea typeface="SoloBFnt"/>
            </a:endParaRPr>
          </a:p>
        </p:txBody>
      </p:sp>
      <p:sp>
        <p:nvSpPr>
          <p:cNvPr id="9228" name="Rectangle 6"/>
          <p:cNvSpPr/>
          <p:nvPr/>
        </p:nvSpPr>
        <p:spPr>
          <a:xfrm>
            <a:off x="6087517" y="2971404"/>
            <a:ext cx="2604839" cy="3385542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库存：</a:t>
            </a:r>
            <a:r>
              <a:rPr lang="en-US" altLang="zh-CN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1.05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defRPr/>
            </a:pP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Inventory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 million</a:t>
            </a:r>
            <a:endParaRPr lang="en-US" altLang="zh-CN" sz="10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目标：降低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2100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万）</a:t>
            </a:r>
            <a:endParaRPr lang="en-US" altLang="zh-CN" sz="1400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defRPr/>
            </a:pP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Target: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20%(21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million)</a:t>
            </a:r>
            <a:endParaRPr lang="en-US" altLang="zh-CN" sz="1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切入点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r>
              <a:rPr lang="zh-CN" altLang="en-US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</a:t>
            </a:r>
            <a:r>
              <a:rPr lang="zh-CN" altLang="en-US" sz="1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zh-CN" altLang="en-US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原料库存分析及</a:t>
            </a:r>
            <a:r>
              <a:rPr lang="zh-CN" altLang="en-US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改善</a:t>
            </a:r>
            <a:b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8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Raw material inventory analysis and improvement</a:t>
            </a:r>
            <a:endParaRPr lang="en-US" altLang="zh-CN" sz="8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WIP</a:t>
            </a:r>
            <a:r>
              <a:rPr lang="zh-CN" altLang="en-US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库存分析及</a:t>
            </a:r>
            <a:r>
              <a:rPr lang="zh-CN" altLang="en-US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改善</a:t>
            </a:r>
            <a:b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8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WIP inventory analysis and improvement</a:t>
            </a:r>
            <a:endParaRPr lang="en-US" altLang="zh-CN" sz="8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FGI</a:t>
            </a:r>
            <a:r>
              <a:rPr lang="zh-CN" altLang="en-US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库存分析及</a:t>
            </a:r>
            <a:r>
              <a:rPr lang="zh-CN" altLang="en-US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改善</a:t>
            </a:r>
            <a:br>
              <a:rPr lang="en-US" altLang="zh-CN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800" b="1" dirty="0">
                <a:solidFill>
                  <a:srgbClr val="80808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800" b="1" dirty="0" smtClean="0">
                <a:solidFill>
                  <a:srgbClr val="80808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FGI </a:t>
            </a:r>
            <a:r>
              <a:rPr lang="en-US" altLang="zh-CN" sz="800" b="1" dirty="0">
                <a:solidFill>
                  <a:srgbClr val="80808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inventory analysis and </a:t>
            </a:r>
            <a:r>
              <a:rPr lang="en-US" altLang="zh-CN" sz="800" b="1" dirty="0" smtClean="0">
                <a:solidFill>
                  <a:srgbClr val="80808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lang="en-US" altLang="zh-CN" sz="1100" b="1" dirty="0">
              <a:solidFill>
                <a:schemeClr val="bg2"/>
              </a:solidFill>
              <a:latin typeface="宋体" panose="02010600030101010101" pitchFamily="2" charset="-122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zh-CN" altLang="en-US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呆滞物料处理</a:t>
            </a:r>
            <a:b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9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Dull material processing</a:t>
            </a:r>
            <a:endParaRPr lang="en-US" altLang="zh-CN" sz="9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0" hangingPunct="0">
              <a:buFont typeface="Wingdings" panose="05000000000000000000" pitchFamily="2" charset="2"/>
              <a:buChar char="ü"/>
              <a:defRPr/>
            </a:pPr>
            <a:r>
              <a:rPr lang="zh-CN" altLang="en-US" sz="1100" b="1" dirty="0">
                <a:solidFill>
                  <a:schemeClr val="bg2"/>
                </a:solidFill>
                <a:latin typeface="宋体" panose="02010600030101010101" pitchFamily="2" charset="-122"/>
              </a:rPr>
              <a:t>生产计划排程</a:t>
            </a:r>
            <a:r>
              <a:rPr lang="zh-CN" altLang="en-US" sz="1100" b="1" dirty="0" smtClean="0">
                <a:solidFill>
                  <a:schemeClr val="bg2"/>
                </a:solidFill>
                <a:latin typeface="宋体" panose="02010600030101010101" pitchFamily="2" charset="-122"/>
              </a:rPr>
              <a:t>优化</a:t>
            </a:r>
            <a:br>
              <a:rPr lang="en-US" altLang="zh-CN" sz="11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9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Production plan scheduling optimization</a:t>
            </a:r>
            <a:endParaRPr lang="en-US" altLang="zh-CN" sz="900" b="1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1" indent="-188595" eaLnBrk="1" hangingPunct="1">
              <a:buNone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9" name="AutoShape 7"/>
          <p:cNvSpPr/>
          <p:nvPr/>
        </p:nvSpPr>
        <p:spPr>
          <a:xfrm rot="5400000">
            <a:off x="1447800" y="1275953"/>
            <a:ext cx="622300" cy="2625725"/>
          </a:xfrm>
          <a:prstGeom prst="homePlate">
            <a:avLst>
              <a:gd name="adj" fmla="val 26949"/>
            </a:avLst>
          </a:prstGeom>
          <a:solidFill>
            <a:schemeClr val="accent2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35921" dir="2699999" algn="ctr" rotWithShape="0">
              <a:schemeClr val="bg2"/>
            </a:outerShdw>
          </a:effectLst>
        </p:spPr>
        <p:txBody>
          <a:bodyPr wrap="none" anchor="ctr"/>
          <a:lstStyle/>
          <a:p>
            <a:pPr lvl="0" eaLnBrk="1" hangingPunct="1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0" name="Text Box 9"/>
          <p:cNvSpPr txBox="1"/>
          <p:nvPr/>
        </p:nvSpPr>
        <p:spPr>
          <a:xfrm>
            <a:off x="3193257" y="2276872"/>
            <a:ext cx="2627311" cy="407804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热工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OEE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提升</a:t>
            </a:r>
            <a:endParaRPr lang="en-US" altLang="zh-CN" sz="1600" dirty="0" smtClean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  <a:p>
            <a:pPr lvl="0" algn="ctr" defTabSz="996950" eaLnBrk="1" hangingPunct="1">
              <a:buNone/>
            </a:pPr>
            <a:r>
              <a:rPr lang="en-US" altLang="zh-CN" sz="1050" dirty="0" smtClean="0">
                <a:solidFill>
                  <a:srgbClr val="FFFFFF"/>
                </a:solidFill>
                <a:ea typeface="SoloBFnt"/>
              </a:rPr>
              <a:t>Thermal</a:t>
            </a:r>
            <a:r>
              <a:rPr lang="zh-CN" altLang="en-US" sz="1050" dirty="0" smtClean="0">
                <a:solidFill>
                  <a:srgbClr val="FFFFFF"/>
                </a:solidFill>
                <a:ea typeface="SoloBFnt"/>
              </a:rPr>
              <a:t> </a:t>
            </a:r>
            <a:r>
              <a:rPr lang="en-US" altLang="zh-CN" sz="1050" dirty="0" smtClean="0">
                <a:solidFill>
                  <a:srgbClr val="FFFFFF"/>
                </a:solidFill>
                <a:ea typeface="SoloBFnt"/>
              </a:rPr>
              <a:t>Process</a:t>
            </a:r>
            <a:r>
              <a:rPr lang="zh-CN" altLang="en-US" sz="1050" dirty="0" smtClean="0">
                <a:solidFill>
                  <a:srgbClr val="FFFFFF"/>
                </a:solidFill>
                <a:ea typeface="SoloBFnt"/>
              </a:rPr>
              <a:t> </a:t>
            </a:r>
            <a:r>
              <a:rPr lang="en-US" altLang="zh-CN" sz="1050" dirty="0" smtClean="0">
                <a:solidFill>
                  <a:srgbClr val="FFFFFF"/>
                </a:solidFill>
                <a:ea typeface="SoloBFnt"/>
              </a:rPr>
              <a:t>OEE</a:t>
            </a:r>
            <a:r>
              <a:rPr lang="zh-CN" altLang="en-US" sz="1050" dirty="0" smtClean="0">
                <a:solidFill>
                  <a:srgbClr val="FFFFFF"/>
                </a:solidFill>
                <a:ea typeface="SoloBFnt"/>
              </a:rPr>
              <a:t> </a:t>
            </a:r>
            <a:r>
              <a:rPr lang="en-US" altLang="zh-CN" sz="1050" dirty="0" smtClean="0">
                <a:solidFill>
                  <a:srgbClr val="FFFFFF"/>
                </a:solidFill>
                <a:ea typeface="SoloBFnt"/>
              </a:rPr>
              <a:t>Improvement</a:t>
            </a:r>
            <a:endParaRPr lang="en-US" altLang="zh-CN" sz="1050" dirty="0">
              <a:solidFill>
                <a:srgbClr val="FFFFFF"/>
              </a:solidFill>
              <a:ea typeface="SoloBFnt"/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333751" y="3002130"/>
            <a:ext cx="2498725" cy="3077766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试点：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34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号浇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铸机</a:t>
            </a:r>
            <a:b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Pilot</a:t>
            </a:r>
            <a:r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Machine:</a:t>
            </a:r>
            <a:r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No.34</a:t>
            </a:r>
            <a:r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Casting</a:t>
            </a:r>
            <a:r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目标：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OEE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提升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%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Target:</a:t>
            </a:r>
            <a:r>
              <a: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OEE</a:t>
            </a:r>
            <a:r>
              <a: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Raise</a:t>
            </a:r>
            <a:r>
              <a:rPr lang="zh-CN" altLang="en-US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切入点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Starting</a:t>
            </a:r>
            <a:r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Point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换型及调整时间分析及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改善</a:t>
            </a:r>
            <a:br>
              <a:rPr kumimoji="0" lang="en-US" altLang="zh-CN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b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debug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zh-CN" altLang="en-US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1000" b="1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hangingPunct="0"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设备故障停机分析及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改善</a:t>
            </a:r>
            <a:b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Equipment downtime analysis and </a:t>
            </a:r>
            <a:r>
              <a:rPr lang="en-US" altLang="zh-CN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hangingPunct="0"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机械臂故障停机分析及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改善</a:t>
            </a:r>
            <a:b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Mechanical arm downtime analysis and improvement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eaLnBrk="0" hangingPunct="0"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计划停机时间</a:t>
            </a:r>
            <a:r>
              <a: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改善</a:t>
            </a:r>
            <a:br>
              <a:rPr lang="en-US" altLang="zh-CN" sz="1400" b="1" dirty="0">
                <a:solidFill>
                  <a:schemeClr val="bg2"/>
                </a:solidFill>
                <a:latin typeface="宋体" panose="02010600030101010101" pitchFamily="2" charset="-122"/>
              </a:rPr>
            </a:br>
            <a:r>
              <a:rPr lang="en-US" altLang="zh-CN" sz="1000"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plan </a:t>
            </a:r>
            <a:r>
              <a:rPr lang="en-US" altLang="zh-CN" sz="1000" b="1" dirty="0" smtClean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downtime improvement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2" name="Text Box 9"/>
          <p:cNvSpPr txBox="1"/>
          <p:nvPr/>
        </p:nvSpPr>
        <p:spPr>
          <a:xfrm>
            <a:off x="454026" y="2276872"/>
            <a:ext cx="2617788" cy="41549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机加人均产出</a:t>
            </a:r>
            <a:r>
              <a:rPr lang="zh-CN" altLang="en-US" sz="16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提升</a:t>
            </a:r>
            <a:endParaRPr lang="en-US" altLang="zh-CN" sz="1600" dirty="0" smtClean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  <a:p>
            <a:pPr lvl="0" algn="ctr" defTabSz="996950" eaLnBrk="1" hangingPunct="1">
              <a:buNone/>
            </a:pPr>
            <a:r>
              <a:rPr lang="en-US" altLang="zh-CN" sz="1000" dirty="0" smtClean="0">
                <a:solidFill>
                  <a:srgbClr val="FFFFFF"/>
                </a:solidFill>
                <a:ea typeface="SoloBFnt"/>
              </a:rPr>
              <a:t>Per</a:t>
            </a:r>
            <a:r>
              <a:rPr lang="zh-CN" altLang="en-US" sz="1000" dirty="0" smtClean="0">
                <a:solidFill>
                  <a:srgbClr val="FFFFFF"/>
                </a:solidFill>
                <a:ea typeface="SoloBFnt"/>
              </a:rPr>
              <a:t> </a:t>
            </a:r>
            <a:r>
              <a:rPr lang="en-US" altLang="zh-CN" sz="1000" dirty="0" smtClean="0">
                <a:solidFill>
                  <a:srgbClr val="FFFFFF"/>
                </a:solidFill>
                <a:ea typeface="SoloBFnt"/>
              </a:rPr>
              <a:t>Capita</a:t>
            </a: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 </a:t>
            </a: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Machining</a:t>
            </a: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 </a:t>
            </a: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Output</a:t>
            </a:r>
            <a:r>
              <a:rPr lang="zh-CN" altLang="en-US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 </a:t>
            </a: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Improvement</a:t>
            </a:r>
            <a:endParaRPr lang="en-US" altLang="zh-CN" sz="10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27" name="TextBox 1"/>
          <p:cNvSpPr txBox="1">
            <a:spLocks noChangeArrowheads="1"/>
          </p:cNvSpPr>
          <p:nvPr/>
        </p:nvSpPr>
        <p:spPr bwMode="auto">
          <a:xfrm>
            <a:off x="454025" y="6482169"/>
            <a:ext cx="8215313" cy="3194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  <p:txBody>
          <a:bodyPr>
            <a:spAutoFit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信息化（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IT-MES/WMS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导入</a:t>
            </a:r>
            <a:r>
              <a:rPr kumimoji="0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050" b="1" kern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Informational </a:t>
            </a:r>
            <a:r>
              <a:rPr lang="en-US" altLang="zh-CN" sz="105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(IT - MES/WMS import)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1/5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26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5"/>
          <p:cNvSpPr txBox="1"/>
          <p:nvPr/>
        </p:nvSpPr>
        <p:spPr>
          <a:xfrm>
            <a:off x="847725" y="174880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72558" y="1267328"/>
            <a:ext cx="4572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1600" b="1" dirty="0"/>
              <a:t>目标：</a:t>
            </a:r>
            <a:r>
              <a:rPr lang="en-US" altLang="zh-CN" sz="1600" b="1" dirty="0"/>
              <a:t>Line 6</a:t>
            </a:r>
            <a:r>
              <a:rPr lang="zh-CN" altLang="en-US" sz="1600" b="1" dirty="0"/>
              <a:t>线</a:t>
            </a:r>
            <a:r>
              <a:rPr lang="en-US" altLang="zh-CN" sz="1600" b="1" dirty="0"/>
              <a:t>  UPPH</a:t>
            </a:r>
            <a:r>
              <a:rPr lang="zh-CN" altLang="en-US" sz="1600" b="1" dirty="0"/>
              <a:t>提升</a:t>
            </a:r>
            <a:r>
              <a:rPr lang="en-US" altLang="zh-CN" sz="1600" b="1" dirty="0"/>
              <a:t>20%</a:t>
            </a:r>
            <a:endParaRPr lang="en-US" altLang="zh-CN" sz="1600" b="1" dirty="0"/>
          </a:p>
          <a:p>
            <a:pPr lvl="0"/>
            <a:r>
              <a:rPr lang="en-US" altLang="zh-CN" sz="1600" b="1" dirty="0"/>
              <a:t>           </a:t>
            </a:r>
            <a:r>
              <a:rPr lang="zh-CN" altLang="en-US" sz="1600" b="1" dirty="0"/>
              <a:t>即</a:t>
            </a:r>
            <a:r>
              <a:rPr lang="en-US" altLang="zh-CN" sz="1600" b="1" dirty="0"/>
              <a:t>UPPH: 25</a:t>
            </a:r>
            <a:r>
              <a:rPr lang="en-US" altLang="zh-CN" sz="1600" b="1" dirty="0">
                <a:sym typeface="Wingdings" panose="05000000000000000000" pitchFamily="2" charset="2"/>
              </a:rPr>
              <a:t>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30</a:t>
            </a:r>
            <a:endParaRPr lang="en-US" altLang="zh-CN" sz="1600" b="1" dirty="0" smtClean="0">
              <a:sym typeface="Wingdings" panose="05000000000000000000" pitchFamily="2" charset="2"/>
            </a:endParaRPr>
          </a:p>
          <a:p>
            <a:pPr lvl="0"/>
            <a:r>
              <a:rPr lang="en-US" altLang="zh-CN" sz="1100" b="1" dirty="0" smtClean="0">
                <a:sym typeface="Wingdings" panose="05000000000000000000" pitchFamily="2" charset="2"/>
              </a:rPr>
              <a:t>Target: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Line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6,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UPPH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raise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20%</a:t>
            </a:r>
            <a:endParaRPr lang="en-US" altLang="zh-CN" sz="1100" b="1" dirty="0" smtClean="0">
              <a:sym typeface="Wingdings" panose="05000000000000000000" pitchFamily="2" charset="2"/>
            </a:endParaRPr>
          </a:p>
          <a:p>
            <a:pPr lvl="0"/>
            <a:r>
              <a:rPr lang="en-US" altLang="zh-CN" sz="1100" b="1" dirty="0" smtClean="0">
                <a:sym typeface="Wingdings" panose="05000000000000000000" pitchFamily="2" charset="2"/>
              </a:rPr>
              <a:t>As</a:t>
            </a:r>
            <a:r>
              <a:rPr lang="zh-CN" altLang="en-US" sz="1100" b="1" dirty="0" smtClean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UPPH:25</a:t>
            </a:r>
            <a:r>
              <a:rPr lang="en-US" altLang="zh-CN" sz="1100" b="1" dirty="0">
                <a:sym typeface="Wingdings" panose="05000000000000000000" pitchFamily="2" charset="2"/>
              </a:rPr>
              <a:t> </a:t>
            </a:r>
            <a:r>
              <a:rPr lang="en-US" altLang="zh-CN" sz="1100" b="1" dirty="0" smtClean="0">
                <a:sym typeface="Wingdings" panose="05000000000000000000" pitchFamily="2" charset="2"/>
              </a:rPr>
              <a:t>30</a:t>
            </a:r>
            <a:endParaRPr lang="en-US" altLang="zh-CN" sz="1100" b="1" dirty="0"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endParaRPr lang="en-US" altLang="zh-CN" sz="1600" b="1" dirty="0"/>
          </a:p>
          <a:p>
            <a:endParaRPr lang="en-US" altLang="zh-CN" b="1" dirty="0"/>
          </a:p>
          <a:p>
            <a:endParaRPr lang="en-US" altLang="zh-CN" sz="1600" b="1" dirty="0"/>
          </a:p>
        </p:txBody>
      </p:sp>
      <p:sp>
        <p:nvSpPr>
          <p:cNvPr id="32" name="矩形 31"/>
          <p:cNvSpPr/>
          <p:nvPr/>
        </p:nvSpPr>
        <p:spPr>
          <a:xfrm>
            <a:off x="589915" y="2204864"/>
            <a:ext cx="3888432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现状</a:t>
            </a:r>
            <a:r>
              <a:rPr lang="en-US" altLang="zh-CN" sz="1200" b="1" dirty="0" smtClean="0"/>
              <a:t>Current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Situation</a:t>
            </a:r>
            <a:r>
              <a:rPr lang="zh-CN" altLang="en-US" b="1" dirty="0" smtClean="0"/>
              <a:t>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理论：</a:t>
            </a: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/>
              <a:t>人</a:t>
            </a:r>
            <a:r>
              <a:rPr lang="zh-CN" altLang="en-US" dirty="0" smtClean="0"/>
              <a:t>；</a:t>
            </a:r>
            <a:r>
              <a:rPr lang="en-US" altLang="zh-CN" sz="1050" dirty="0"/>
              <a:t>Theory: five people</a:t>
            </a:r>
            <a:r>
              <a:rPr lang="en-US" altLang="zh-CN" sz="1050" dirty="0" smtClean="0"/>
              <a:t>;</a:t>
            </a:r>
            <a:endParaRPr lang="en-US" altLang="zh-CN" sz="1050" dirty="0"/>
          </a:p>
          <a:p>
            <a:r>
              <a:rPr lang="en-US" altLang="zh-CN" dirty="0"/>
              <a:t>   </a:t>
            </a:r>
            <a:r>
              <a:rPr lang="zh-CN" altLang="en-US" dirty="0"/>
              <a:t>实际：</a:t>
            </a:r>
            <a:r>
              <a:rPr lang="en-US" altLang="zh-CN" dirty="0"/>
              <a:t>6</a:t>
            </a:r>
            <a:r>
              <a:rPr lang="zh-CN" altLang="en-US" dirty="0"/>
              <a:t>人；人等机浪费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sz="1000" dirty="0" smtClean="0"/>
              <a:t>	</a:t>
            </a:r>
            <a:r>
              <a:rPr lang="en-US" altLang="zh-CN" sz="1100" dirty="0" smtClean="0"/>
              <a:t>Actual: 6 people;</a:t>
            </a:r>
            <a:r>
              <a:rPr lang="zh-CN" altLang="en-US" sz="1100" dirty="0" smtClean="0"/>
              <a:t> </a:t>
            </a:r>
            <a:endParaRPr lang="en-US" altLang="zh-CN" sz="1100" dirty="0" smtClean="0"/>
          </a:p>
          <a:p>
            <a:endParaRPr lang="en-US" altLang="zh-CN" sz="1050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同工序各设备</a:t>
            </a:r>
            <a:r>
              <a:rPr lang="en-US" altLang="zh-CN" dirty="0"/>
              <a:t>C/T</a:t>
            </a:r>
            <a:r>
              <a:rPr lang="zh-CN" altLang="en-US" dirty="0"/>
              <a:t>存在</a:t>
            </a:r>
            <a:r>
              <a:rPr lang="en-US" altLang="zh-CN" dirty="0"/>
              <a:t>10%</a:t>
            </a:r>
            <a:r>
              <a:rPr lang="zh-CN" altLang="en-US" dirty="0"/>
              <a:t>的差异；</a:t>
            </a:r>
            <a:endParaRPr lang="en-US" altLang="zh-CN" dirty="0"/>
          </a:p>
          <a:p>
            <a:pPr lvl="0"/>
            <a:r>
              <a:rPr lang="en-US" altLang="zh-CN" sz="1050" dirty="0" smtClean="0"/>
              <a:t>10</a:t>
            </a:r>
            <a:r>
              <a:rPr lang="en-US" altLang="zh-CN" sz="1050" dirty="0"/>
              <a:t>% </a:t>
            </a:r>
            <a:r>
              <a:rPr lang="en-US" altLang="zh-CN" sz="1050" dirty="0" smtClean="0"/>
              <a:t>of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C/T differences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of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same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process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with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every</a:t>
            </a:r>
            <a:r>
              <a:rPr lang="zh-CN" altLang="en-US" sz="1050" dirty="0" smtClean="0"/>
              <a:t> </a:t>
            </a:r>
            <a:r>
              <a:rPr lang="en-US" altLang="zh-CN" sz="1050" dirty="0" smtClean="0"/>
              <a:t>machine</a:t>
            </a:r>
            <a:endParaRPr lang="en-US" altLang="zh-CN" sz="1050" dirty="0" smtClean="0"/>
          </a:p>
          <a:p>
            <a:pPr lvl="0"/>
            <a:endParaRPr lang="en-US" altLang="zh-CN" sz="1050" dirty="0"/>
          </a:p>
          <a:p>
            <a:r>
              <a:rPr lang="en-US" altLang="zh-CN" dirty="0"/>
              <a:t>3.</a:t>
            </a:r>
            <a:r>
              <a:rPr lang="zh-CN" altLang="en-US" dirty="0"/>
              <a:t>瓶颈工位</a:t>
            </a:r>
            <a:r>
              <a:rPr lang="en-US" altLang="zh-CN" dirty="0"/>
              <a:t>OP40</a:t>
            </a:r>
            <a:r>
              <a:rPr lang="zh-CN" altLang="en-US" dirty="0"/>
              <a:t>，</a:t>
            </a:r>
            <a:r>
              <a:rPr lang="en-US" altLang="zh-CN" dirty="0"/>
              <a:t>C/T</a:t>
            </a:r>
            <a:r>
              <a:rPr lang="zh-CN" altLang="en-US" dirty="0"/>
              <a:t>为</a:t>
            </a:r>
            <a:r>
              <a:rPr lang="en-US" altLang="zh-CN" dirty="0"/>
              <a:t>15.11</a:t>
            </a:r>
            <a:r>
              <a:rPr lang="zh-CN" altLang="en-US" dirty="0" smtClean="0"/>
              <a:t>秒</a:t>
            </a:r>
            <a:endParaRPr lang="en-US" altLang="zh-CN" dirty="0" smtClean="0"/>
          </a:p>
          <a:p>
            <a:r>
              <a:rPr lang="en-US" sz="1000" dirty="0" smtClean="0"/>
              <a:t>Bottleneck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OP40,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C/T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15.11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second</a:t>
            </a:r>
            <a:endParaRPr lang="en-US" altLang="zh-CN" sz="1000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36" name="矩形 35"/>
          <p:cNvSpPr/>
          <p:nvPr/>
        </p:nvSpPr>
        <p:spPr>
          <a:xfrm>
            <a:off x="589915" y="4796641"/>
            <a:ext cx="82000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/>
              <a:t>改善手法：</a:t>
            </a:r>
            <a:r>
              <a:rPr lang="zh-CN" altLang="en-US" dirty="0"/>
              <a:t>通过线平衡，工序作业改善，标准化作业，减少</a:t>
            </a:r>
            <a:r>
              <a:rPr lang="en-US" altLang="zh-CN" dirty="0"/>
              <a:t>1</a:t>
            </a:r>
            <a:r>
              <a:rPr lang="zh-CN" altLang="en-US" dirty="0"/>
              <a:t>名直接人员配置。</a:t>
            </a:r>
            <a:endParaRPr lang="en-US" altLang="zh-CN" dirty="0"/>
          </a:p>
          <a:p>
            <a:r>
              <a:rPr lang="en-US" altLang="zh-CN" sz="1000" dirty="0"/>
              <a:t>Improve technique: through line balance, process improvement, standardized operation, reduce </a:t>
            </a:r>
            <a:r>
              <a:rPr lang="en-US" altLang="zh-CN" sz="1000" dirty="0" smtClean="0"/>
              <a:t>one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direct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operator.</a:t>
            </a:r>
            <a:endParaRPr lang="en-US" altLang="zh-CN" sz="1000" dirty="0"/>
          </a:p>
          <a:p>
            <a:endParaRPr lang="en-US" altLang="zh-CN" sz="1000" dirty="0"/>
          </a:p>
        </p:txBody>
      </p:sp>
      <p:pic>
        <p:nvPicPr>
          <p:cNvPr id="1079" name="Picture 5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35" y="3343349"/>
            <a:ext cx="3889375" cy="138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08" y="2328713"/>
            <a:ext cx="3615230" cy="110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矩形 59"/>
          <p:cNvSpPr/>
          <p:nvPr/>
        </p:nvSpPr>
        <p:spPr>
          <a:xfrm>
            <a:off x="5532181" y="2143889"/>
            <a:ext cx="2007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/>
              <a:t>Line6 layout</a:t>
            </a:r>
            <a:r>
              <a:rPr lang="zh-CN" altLang="en-US" sz="1200" b="1" dirty="0"/>
              <a:t>及人力配置图</a:t>
            </a:r>
            <a:endParaRPr lang="en-US" altLang="zh-CN" sz="1200" dirty="0"/>
          </a:p>
        </p:txBody>
      </p:sp>
      <p:sp>
        <p:nvSpPr>
          <p:cNvPr id="15" name="矩形 14"/>
          <p:cNvSpPr/>
          <p:nvPr/>
        </p:nvSpPr>
        <p:spPr bwMode="auto">
          <a:xfrm>
            <a:off x="589915" y="2152422"/>
            <a:ext cx="8200077" cy="2572722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15220" y="5425192"/>
            <a:ext cx="7344611" cy="1316176"/>
            <a:chOff x="214313" y="5224411"/>
            <a:chExt cx="8248650" cy="1524000"/>
          </a:xfrm>
        </p:grpSpPr>
        <p:grpSp>
          <p:nvGrpSpPr>
            <p:cNvPr id="62" name="Group 24"/>
            <p:cNvGrpSpPr/>
            <p:nvPr/>
          </p:nvGrpSpPr>
          <p:grpSpPr bwMode="auto">
            <a:xfrm>
              <a:off x="214313" y="5224411"/>
              <a:ext cx="8248650" cy="1524000"/>
              <a:chOff x="90" y="2976"/>
              <a:chExt cx="5196" cy="960"/>
            </a:xfrm>
          </p:grpSpPr>
          <p:pic>
            <p:nvPicPr>
              <p:cNvPr id="63" name="Picture 9" descr="SAVE005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2976"/>
                <a:ext cx="1089" cy="76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0" descr="SAVE006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7" y="2976"/>
                <a:ext cx="1089" cy="77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11" descr="SAVE00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1" y="2976"/>
                <a:ext cx="998" cy="76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Line 13"/>
              <p:cNvSpPr>
                <a:spLocks noChangeShapeType="1"/>
              </p:cNvSpPr>
              <p:nvPr/>
            </p:nvSpPr>
            <p:spPr bwMode="auto">
              <a:xfrm>
                <a:off x="612" y="3748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15"/>
              <p:cNvSpPr>
                <a:spLocks noChangeShapeType="1"/>
              </p:cNvSpPr>
              <p:nvPr/>
            </p:nvSpPr>
            <p:spPr bwMode="auto">
              <a:xfrm>
                <a:off x="1791" y="3748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16"/>
              <p:cNvSpPr>
                <a:spLocks noChangeShapeType="1"/>
              </p:cNvSpPr>
              <p:nvPr/>
            </p:nvSpPr>
            <p:spPr bwMode="auto">
              <a:xfrm>
                <a:off x="2835" y="3748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9" name="Group 23"/>
              <p:cNvGrpSpPr/>
              <p:nvPr/>
            </p:nvGrpSpPr>
            <p:grpSpPr bwMode="auto">
              <a:xfrm>
                <a:off x="3811" y="2976"/>
                <a:ext cx="1475" cy="960"/>
                <a:chOff x="3811" y="2976"/>
                <a:chExt cx="1475" cy="960"/>
              </a:xfrm>
            </p:grpSpPr>
            <p:pic>
              <p:nvPicPr>
                <p:cNvPr id="75" name="Picture 12" descr="SAVE0062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1" y="2976"/>
                  <a:ext cx="1475" cy="94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857" y="3554"/>
                  <a:ext cx="1277" cy="3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2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l" eaLnBrk="1" hangingPunct="1">
                    <a:spcBef>
                      <a:spcPct val="50000"/>
                    </a:spcBef>
                  </a:pPr>
                  <a:r>
                    <a:rPr lang="en-US" altLang="ja-JP" sz="1400" dirty="0"/>
                    <a:t>Work Standard     </a:t>
                  </a:r>
                  <a:r>
                    <a:rPr lang="zh-CN" altLang="en-US" sz="1400" dirty="0"/>
                    <a:t>工作标准</a:t>
                  </a:r>
                  <a:endParaRPr lang="en-US" altLang="ja-JP" sz="1400" dirty="0"/>
                </a:p>
              </p:txBody>
            </p:sp>
          </p:grpSp>
          <p:sp>
            <p:nvSpPr>
              <p:cNvPr id="70" name="Text Box 18"/>
              <p:cNvSpPr txBox="1">
                <a:spLocks noChangeArrowheads="1"/>
              </p:cNvSpPr>
              <p:nvPr/>
            </p:nvSpPr>
            <p:spPr bwMode="auto">
              <a:xfrm>
                <a:off x="2336" y="3436"/>
                <a:ext cx="113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ja-JP" sz="1000" dirty="0"/>
                  <a:t>Standardized Work Chart</a:t>
                </a:r>
                <a:r>
                  <a:rPr lang="zh-CN" altLang="en-US" sz="1000" dirty="0"/>
                  <a:t>标准的工作图</a:t>
                </a:r>
                <a:endParaRPr lang="en-US" altLang="ja-JP" sz="1000" dirty="0"/>
              </a:p>
            </p:txBody>
          </p:sp>
          <p:sp>
            <p:nvSpPr>
              <p:cNvPr id="71" name="Text Box 19"/>
              <p:cNvSpPr txBox="1">
                <a:spLocks noChangeArrowheads="1"/>
              </p:cNvSpPr>
              <p:nvPr/>
            </p:nvSpPr>
            <p:spPr bwMode="auto">
              <a:xfrm>
                <a:off x="1320" y="3384"/>
                <a:ext cx="1016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altLang="ja-JP" sz="1000" dirty="0"/>
                  <a:t>Standardized Work Combination Table</a:t>
                </a:r>
                <a:r>
                  <a:rPr lang="zh-CN" altLang="en-US" sz="1000" dirty="0"/>
                  <a:t>标准的作业组合表</a:t>
                </a:r>
                <a:endParaRPr lang="en-US" altLang="ja-JP" sz="1000" dirty="0"/>
              </a:p>
            </p:txBody>
          </p:sp>
          <p:sp>
            <p:nvSpPr>
              <p:cNvPr id="72" name="Text Box 20"/>
              <p:cNvSpPr txBox="1">
                <a:spLocks noChangeArrowheads="1"/>
              </p:cNvSpPr>
              <p:nvPr/>
            </p:nvSpPr>
            <p:spPr bwMode="auto">
              <a:xfrm>
                <a:off x="90" y="3384"/>
                <a:ext cx="1134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ja-JP" sz="1000" dirty="0"/>
                  <a:t>Standardized Production Capacity Sheet</a:t>
                </a:r>
                <a:r>
                  <a:rPr lang="zh-CN" altLang="en-US" sz="1000" dirty="0"/>
                  <a:t>标准的生产能力表</a:t>
                </a:r>
                <a:endParaRPr lang="en-US" altLang="ja-JP" sz="1000" dirty="0"/>
              </a:p>
            </p:txBody>
          </p:sp>
        </p:grpSp>
        <p:sp>
          <p:nvSpPr>
            <p:cNvPr id="77" name="Line 14"/>
            <p:cNvSpPr>
              <a:spLocks noChangeShapeType="1"/>
            </p:cNvSpPr>
            <p:nvPr/>
          </p:nvSpPr>
          <p:spPr bwMode="auto">
            <a:xfrm>
              <a:off x="1078056" y="6743129"/>
              <a:ext cx="5040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 bwMode="auto">
          <a:xfrm>
            <a:off x="611560" y="4797152"/>
            <a:ext cx="8178432" cy="198884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2/5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83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84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86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90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6"/>
          <p:cNvSpPr txBox="1">
            <a:spLocks noChangeArrowheads="1"/>
          </p:cNvSpPr>
          <p:nvPr/>
        </p:nvSpPr>
        <p:spPr bwMode="auto">
          <a:xfrm>
            <a:off x="2843213" y="6165850"/>
            <a:ext cx="37449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Nov. 1</a:t>
            </a:r>
            <a:r>
              <a:rPr lang="en-US" altLang="zh-CN" sz="24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2016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3169" y="2132856"/>
            <a:ext cx="6985000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chemeClr val="accent1"/>
              </a:buClr>
              <a:buSzPct val="115000"/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KSSP </a:t>
            </a: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精益提升项目启动会</a:t>
            </a:r>
            <a:endParaRPr lang="en-US" altLang="zh-CN" sz="3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  <a:buSzPct val="115000"/>
            </a:pP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  <a:buSzPct val="115000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Kick-off Meeting of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  <a:buSzPct val="115000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Lean Optimization Project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5"/>
          <p:cNvSpPr txBox="1"/>
          <p:nvPr/>
        </p:nvSpPr>
        <p:spPr>
          <a:xfrm>
            <a:off x="847725" y="174880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19" name="TextBox 80"/>
          <p:cNvSpPr txBox="1"/>
          <p:nvPr/>
        </p:nvSpPr>
        <p:spPr>
          <a:xfrm>
            <a:off x="3359365" y="2172099"/>
            <a:ext cx="3510657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号浇铸机</a:t>
            </a:r>
            <a:r>
              <a:rPr lang="en-US" altLang="zh-CN" sz="1400" dirty="0">
                <a:latin typeface="宋体" panose="02010600030101010101" pitchFamily="2" charset="-122"/>
              </a:rPr>
              <a:t>2016</a:t>
            </a:r>
            <a:r>
              <a:rPr lang="zh-CN" altLang="en-US" sz="1400" dirty="0">
                <a:latin typeface="宋体" panose="02010600030101010101" pitchFamily="2" charset="-122"/>
              </a:rPr>
              <a:t>年各月</a:t>
            </a:r>
            <a:r>
              <a:rPr lang="en-US" altLang="zh-CN" sz="1400" dirty="0">
                <a:latin typeface="宋体" panose="02010600030101010101" pitchFamily="2" charset="-122"/>
              </a:rPr>
              <a:t>OEE</a:t>
            </a:r>
            <a:r>
              <a:rPr lang="zh-CN" altLang="en-US" sz="1400" dirty="0">
                <a:latin typeface="宋体" panose="02010600030101010101" pitchFamily="2" charset="-122"/>
              </a:rPr>
              <a:t>（平均</a:t>
            </a:r>
            <a:r>
              <a:rPr lang="en-US" altLang="zh-CN" sz="1400" dirty="0">
                <a:latin typeface="宋体" panose="02010600030101010101" pitchFamily="2" charset="-122"/>
              </a:rPr>
              <a:t>62%</a:t>
            </a:r>
            <a:r>
              <a:rPr lang="zh-CN" altLang="en-US" sz="1400" dirty="0">
                <a:latin typeface="宋体" panose="02010600030101010101" pitchFamily="2" charset="-122"/>
              </a:rPr>
              <a:t>）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20" name="图表 15"/>
          <p:cNvGraphicFramePr/>
          <p:nvPr/>
        </p:nvGraphicFramePr>
        <p:xfrm>
          <a:off x="3933192" y="2396422"/>
          <a:ext cx="2222984" cy="960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" name="" r:id="rId2" imgW="7796530" imgH="2237105" progId="">
                  <p:embed/>
                </p:oleObj>
              </mc:Choice>
              <mc:Fallback>
                <p:oleObj name="" r:id="rId2" imgW="7796530" imgH="2237105" progId="">
                  <p:embed/>
                  <p:pic>
                    <p:nvPicPr>
                      <p:cNvPr id="0" name="图片 5179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192" y="2396422"/>
                        <a:ext cx="2222984" cy="960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2745799" y="3149169"/>
          <a:ext cx="5462091" cy="1756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6353792" y="2132856"/>
          <a:ext cx="2466680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6" name="" r:id="rId4" imgW="4681855" imgH="1987550" progId="Excel.Chart.8">
                  <p:embed/>
                </p:oleObj>
              </mc:Choice>
              <mc:Fallback>
                <p:oleObj name="" r:id="rId4" imgW="4681855" imgH="1987550" progId="Excel.Chart.8">
                  <p:embed/>
                  <p:pic>
                    <p:nvPicPr>
                      <p:cNvPr id="0" name="图片 518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792" y="2132856"/>
                        <a:ext cx="2466680" cy="1296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737828" y="2204864"/>
            <a:ext cx="49863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现状</a:t>
            </a:r>
            <a:r>
              <a:rPr lang="en-US" altLang="zh-CN" sz="1200" b="1" dirty="0" smtClean="0"/>
              <a:t>Current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Situation</a:t>
            </a:r>
            <a:r>
              <a:rPr lang="zh-CN" altLang="en-US" b="1" dirty="0" smtClean="0"/>
              <a:t>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sz="1400" b="1" dirty="0"/>
              <a:t>1.</a:t>
            </a:r>
            <a:r>
              <a:rPr lang="en-US" altLang="zh-CN" sz="1400" dirty="0"/>
              <a:t> OEE: 85%*84%*87%=62 % </a:t>
            </a:r>
            <a:endParaRPr lang="en-US" altLang="zh-CN" sz="1400" dirty="0"/>
          </a:p>
          <a:p>
            <a:r>
              <a:rPr lang="en-US" altLang="zh-CN" sz="1600" dirty="0"/>
              <a:t> </a:t>
            </a:r>
            <a:r>
              <a:rPr lang="en-US" altLang="zh-CN" sz="1200" dirty="0"/>
              <a:t>(2016</a:t>
            </a:r>
            <a:r>
              <a:rPr lang="zh-CN" altLang="en-US" sz="1200" dirty="0"/>
              <a:t>年</a:t>
            </a:r>
            <a:r>
              <a:rPr lang="en-US" altLang="zh-CN" sz="1200" dirty="0"/>
              <a:t>1~8</a:t>
            </a:r>
            <a:r>
              <a:rPr lang="zh-CN" altLang="en-US" sz="1200" dirty="0"/>
              <a:t>月</a:t>
            </a:r>
            <a:r>
              <a:rPr lang="zh-CN" altLang="en-US" sz="1200" dirty="0" smtClean="0"/>
              <a:t>数据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altLang="zh-CN" sz="900" dirty="0" smtClean="0"/>
              <a:t>From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January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to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August,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2016)</a:t>
            </a:r>
            <a:endParaRPr lang="en-US" altLang="zh-CN" sz="900" dirty="0" smtClean="0"/>
          </a:p>
          <a:p>
            <a:endParaRPr lang="en-US" altLang="zh-CN" sz="900" dirty="0"/>
          </a:p>
          <a:p>
            <a:r>
              <a:rPr lang="en-US" altLang="zh-CN" sz="1400" b="1" dirty="0" smtClean="0"/>
              <a:t>2. </a:t>
            </a:r>
            <a:r>
              <a:rPr lang="zh-CN" altLang="en-US" sz="1400" dirty="0" smtClean="0">
                <a:latin typeface="宋体" panose="02010600030101010101" pitchFamily="2" charset="-122"/>
              </a:rPr>
              <a:t>模具整理平均每天近</a:t>
            </a:r>
            <a:r>
              <a:rPr lang="en-US" altLang="zh-CN" sz="1400" dirty="0" smtClean="0">
                <a:latin typeface="宋体" panose="02010600030101010101" pitchFamily="2" charset="-122"/>
              </a:rPr>
              <a:t>2h</a:t>
            </a:r>
            <a:r>
              <a:rPr lang="zh-CN" altLang="en-US" sz="1400" dirty="0" smtClean="0">
                <a:latin typeface="宋体" panose="02010600030101010101" pitchFamily="2" charset="-122"/>
              </a:rPr>
              <a:t>；</a:t>
            </a:r>
            <a:endParaRPr lang="en-US" altLang="zh-CN" sz="1400" dirty="0" smtClean="0">
              <a:latin typeface="宋体" panose="02010600030101010101" pitchFamily="2" charset="-122"/>
            </a:endParaRPr>
          </a:p>
          <a:p>
            <a:r>
              <a:rPr lang="en-US" altLang="zh-CN" sz="800" dirty="0">
                <a:latin typeface="+mn-lt"/>
              </a:rPr>
              <a:t>The </a:t>
            </a:r>
            <a:r>
              <a:rPr lang="en-US" altLang="zh-CN" sz="800" dirty="0" err="1" smtClean="0">
                <a:latin typeface="+mn-lt"/>
              </a:rPr>
              <a:t>mould</a:t>
            </a:r>
            <a:r>
              <a:rPr lang="en-US" altLang="zh-CN" sz="800" dirty="0" smtClean="0">
                <a:latin typeface="+mn-lt"/>
              </a:rPr>
              <a:t> </a:t>
            </a:r>
            <a:r>
              <a:rPr lang="en-US" altLang="zh-CN" sz="800" dirty="0">
                <a:latin typeface="+mn-lt"/>
              </a:rPr>
              <a:t>finishing nearly two hours a day on </a:t>
            </a:r>
            <a:r>
              <a:rPr lang="en-US" altLang="zh-CN" sz="800" dirty="0" smtClean="0">
                <a:latin typeface="+mn-lt"/>
              </a:rPr>
              <a:t>average</a:t>
            </a:r>
            <a:endParaRPr lang="en-US" altLang="zh-CN" sz="800" dirty="0" smtClean="0">
              <a:latin typeface="+mn-lt"/>
            </a:endParaRPr>
          </a:p>
          <a:p>
            <a:endParaRPr lang="en-US" altLang="zh-CN" sz="800" dirty="0">
              <a:latin typeface="+mn-lt"/>
            </a:endParaRPr>
          </a:p>
          <a:p>
            <a:r>
              <a:rPr lang="en-US" altLang="zh-CN" sz="1400" dirty="0">
                <a:latin typeface="宋体" panose="02010600030101010101" pitchFamily="2" charset="-122"/>
              </a:rPr>
              <a:t>3.</a:t>
            </a:r>
            <a:r>
              <a:rPr lang="zh-CN" altLang="en-US" sz="1400" dirty="0">
                <a:latin typeface="宋体" panose="02010600030101010101" pitchFamily="2" charset="-122"/>
              </a:rPr>
              <a:t>换模时间偏长（</a:t>
            </a:r>
            <a:r>
              <a:rPr lang="en-US" altLang="zh-CN" sz="1400" dirty="0">
                <a:latin typeface="宋体" panose="02010600030101010101" pitchFamily="2" charset="-122"/>
              </a:rPr>
              <a:t>&gt;6H</a:t>
            </a:r>
            <a:r>
              <a:rPr lang="zh-CN" altLang="en-US" sz="1400" dirty="0" smtClean="0">
                <a:latin typeface="宋体" panose="02010600030101010101" pitchFamily="2" charset="-122"/>
              </a:rPr>
              <a:t>）</a:t>
            </a:r>
            <a:endParaRPr lang="en-US" altLang="zh-CN" sz="1400" dirty="0" smtClean="0">
              <a:latin typeface="宋体" panose="02010600030101010101" pitchFamily="2" charset="-122"/>
            </a:endParaRPr>
          </a:p>
          <a:p>
            <a:r>
              <a:rPr lang="en-US" altLang="zh-CN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zh-CN" altLang="en-US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Mould</a:t>
            </a:r>
            <a:r>
              <a:rPr lang="zh-CN" altLang="en-US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zh-CN" altLang="en-US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altLang="zh-CN" sz="900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宋体" panose="02010600030101010101" pitchFamily="2" charset="-122"/>
              </a:rPr>
              <a:t>4.</a:t>
            </a:r>
            <a:r>
              <a:rPr lang="zh-CN" altLang="en-US" sz="1400" dirty="0">
                <a:latin typeface="宋体" panose="02010600030101010101" pitchFamily="2" charset="-122"/>
              </a:rPr>
              <a:t>浇铸设备重复性故障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r>
              <a:rPr lang="en-US" altLang="zh-CN" sz="9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Casting </a:t>
            </a:r>
            <a:r>
              <a:rPr lang="en-US" altLang="zh-CN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zh-CN" altLang="en-US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repetitive </a:t>
            </a:r>
            <a:r>
              <a:rPr lang="en-US" altLang="zh-CN" sz="9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failures</a:t>
            </a:r>
            <a:endParaRPr lang="en-US" altLang="zh-CN" sz="9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宋体" panose="02010600030101010101" pitchFamily="2" charset="-122"/>
            </a:endParaRPr>
          </a:p>
          <a:p>
            <a:endParaRPr lang="en-US" altLang="zh-CN" b="1" dirty="0"/>
          </a:p>
          <a:p>
            <a:endParaRPr lang="en-US" altLang="zh-CN" dirty="0"/>
          </a:p>
        </p:txBody>
      </p:sp>
      <p:sp>
        <p:nvSpPr>
          <p:cNvPr id="24" name="TextBox 80"/>
          <p:cNvSpPr txBox="1"/>
          <p:nvPr/>
        </p:nvSpPr>
        <p:spPr>
          <a:xfrm>
            <a:off x="5114694" y="4489375"/>
            <a:ext cx="3675298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号浇铸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OEE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损失统计分析（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质量损失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13%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除外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pic>
        <p:nvPicPr>
          <p:cNvPr id="107531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2998142">
            <a:off x="4371208" y="2678909"/>
            <a:ext cx="1280272" cy="9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19638093">
            <a:off x="5198169" y="2846236"/>
            <a:ext cx="1280272" cy="9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5197822" y="1199312"/>
            <a:ext cx="4572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hangingPunct="0">
              <a:defRPr/>
            </a:pPr>
            <a:r>
              <a:rPr lang="zh-CN" altLang="en-US" sz="1600" b="1" dirty="0"/>
              <a:t>目标：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号浇铸机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OEE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endParaRPr lang="en-US" altLang="zh-CN" b="1" dirty="0"/>
          </a:p>
          <a:p>
            <a:r>
              <a:rPr lang="en-US" altLang="zh-CN" b="1" dirty="0" smtClean="0"/>
              <a:t>         </a:t>
            </a:r>
            <a:r>
              <a:rPr lang="zh-CN" altLang="en-US" b="1" dirty="0" smtClean="0"/>
              <a:t>即</a:t>
            </a:r>
            <a:r>
              <a:rPr lang="en-US" altLang="zh-CN" b="1" dirty="0" smtClean="0"/>
              <a:t>62% </a:t>
            </a:r>
            <a:r>
              <a:rPr lang="en-US" altLang="zh-CN" b="1" dirty="0" smtClean="0">
                <a:sym typeface="Wingdings" panose="05000000000000000000" pitchFamily="2" charset="2"/>
              </a:rPr>
              <a:t>78%</a:t>
            </a:r>
            <a:endParaRPr lang="en-US" altLang="zh-CN" b="1" dirty="0" smtClean="0">
              <a:sym typeface="Wingdings" panose="05000000000000000000" pitchFamily="2" charset="2"/>
            </a:endParaRPr>
          </a:p>
          <a:p>
            <a:r>
              <a:rPr lang="en-US" altLang="zh-CN" sz="1200" b="1" dirty="0" smtClean="0"/>
              <a:t>Target: No.34 Casting Machine </a:t>
            </a:r>
            <a:r>
              <a:rPr lang="zh-CN" altLang="en-US" sz="1200" b="1" dirty="0" smtClean="0"/>
              <a:t>  </a:t>
            </a:r>
            <a:r>
              <a:rPr lang="en-US" altLang="zh-CN" sz="1200" b="1" dirty="0" smtClean="0"/>
              <a:t>OEE raise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25% </a:t>
            </a:r>
            <a:br>
              <a:rPr lang="en-US" altLang="zh-CN" sz="1200" b="1" dirty="0" smtClean="0"/>
            </a:br>
            <a:r>
              <a:rPr lang="en-US" altLang="zh-CN" sz="1200" b="1" dirty="0" smtClean="0"/>
              <a:t>As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62%</a:t>
            </a:r>
            <a:r>
              <a:rPr lang="en-US" altLang="zh-CN" sz="1200" b="1" dirty="0">
                <a:sym typeface="Wingdings" panose="05000000000000000000" pitchFamily="2" charset="2"/>
              </a:rPr>
              <a:t>  7</a:t>
            </a:r>
            <a:r>
              <a:rPr lang="en-US" altLang="zh-CN" sz="1200" b="1" dirty="0" smtClean="0"/>
              <a:t>5%</a:t>
            </a:r>
            <a:endParaRPr lang="en-US" altLang="zh-CN" sz="1200" b="1" dirty="0"/>
          </a:p>
        </p:txBody>
      </p:sp>
      <p:sp>
        <p:nvSpPr>
          <p:cNvPr id="31" name="矩形 30"/>
          <p:cNvSpPr/>
          <p:nvPr/>
        </p:nvSpPr>
        <p:spPr bwMode="auto">
          <a:xfrm>
            <a:off x="589915" y="2152422"/>
            <a:ext cx="8200077" cy="2572722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 bwMode="auto">
          <a:xfrm>
            <a:off x="611560" y="4797152"/>
            <a:ext cx="8178432" cy="198884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89915" y="4811134"/>
            <a:ext cx="8200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/>
              <a:t>改善手法：</a:t>
            </a:r>
            <a:r>
              <a:rPr lang="zh-CN" altLang="en-US" dirty="0"/>
              <a:t>通过</a:t>
            </a:r>
            <a:r>
              <a:rPr lang="en-US" altLang="zh-CN" dirty="0"/>
              <a:t>SMED</a:t>
            </a:r>
            <a:r>
              <a:rPr lang="zh-CN" altLang="en-US" dirty="0"/>
              <a:t>、整理改善</a:t>
            </a:r>
            <a:r>
              <a:rPr lang="en-US" altLang="zh-CN" dirty="0"/>
              <a:t>OEE20%</a:t>
            </a:r>
            <a:r>
              <a:rPr lang="zh-CN" altLang="en-US" dirty="0"/>
              <a:t>，</a:t>
            </a:r>
            <a:r>
              <a:rPr lang="en-US" altLang="zh-CN" dirty="0"/>
              <a:t>TPM</a:t>
            </a:r>
            <a:r>
              <a:rPr lang="zh-CN" altLang="en-US" dirty="0"/>
              <a:t>强化减少故障损失</a:t>
            </a:r>
            <a:r>
              <a:rPr lang="en-US" altLang="zh-CN" dirty="0"/>
              <a:t>OEE5%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34" name="组合 19"/>
          <p:cNvGrpSpPr/>
          <p:nvPr/>
        </p:nvGrpSpPr>
        <p:grpSpPr bwMode="auto">
          <a:xfrm>
            <a:off x="768124" y="5376314"/>
            <a:ext cx="2886967" cy="1395819"/>
            <a:chOff x="694606" y="2060848"/>
            <a:chExt cx="10873209" cy="3888779"/>
          </a:xfrm>
        </p:grpSpPr>
        <p:grpSp>
          <p:nvGrpSpPr>
            <p:cNvPr id="48" name="Group 3"/>
            <p:cNvGrpSpPr/>
            <p:nvPr/>
          </p:nvGrpSpPr>
          <p:grpSpPr bwMode="auto">
            <a:xfrm>
              <a:off x="694606" y="2060848"/>
              <a:ext cx="10873208" cy="3888779"/>
              <a:chOff x="204" y="799"/>
              <a:chExt cx="5262" cy="3111"/>
            </a:xfrm>
          </p:grpSpPr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" y="799"/>
                <a:ext cx="5262" cy="3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5"/>
              <p:cNvSpPr>
                <a:spLocks noChangeArrowheads="1"/>
              </p:cNvSpPr>
              <p:nvPr/>
            </p:nvSpPr>
            <p:spPr bwMode="auto">
              <a:xfrm>
                <a:off x="4740" y="3677"/>
                <a:ext cx="116" cy="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3366"/>
                    </a:solidFill>
                    <a:latin typeface="Arial" panose="020B0604020202020204" pitchFamily="34" charset="0"/>
                    <a:ea typeface="楷体" panose="02010609060101010101" pitchFamily="49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10018820" y="5153475"/>
              <a:ext cx="1548995" cy="791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graphicFrame>
        <p:nvGraphicFramePr>
          <p:cNvPr id="53" name="对象 2"/>
          <p:cNvGraphicFramePr>
            <a:graphicFrameLocks noChangeAspect="1"/>
          </p:cNvGraphicFramePr>
          <p:nvPr/>
        </p:nvGraphicFramePr>
        <p:xfrm>
          <a:off x="5032638" y="5376314"/>
          <a:ext cx="2364994" cy="1373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" name="Document" r:id="rId9" imgW="9127490" imgH="5611495" progId="Word.Document.8">
                  <p:embed/>
                </p:oleObj>
              </mc:Choice>
              <mc:Fallback>
                <p:oleObj name="Document" r:id="rId9" imgW="9127490" imgH="5611495" progId="Word.Document.8">
                  <p:embed/>
                  <p:pic>
                    <p:nvPicPr>
                      <p:cNvPr id="0" name="图片 5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638" y="5376314"/>
                        <a:ext cx="2364994" cy="1373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左右箭头 4"/>
          <p:cNvSpPr/>
          <p:nvPr/>
        </p:nvSpPr>
        <p:spPr bwMode="auto">
          <a:xfrm>
            <a:off x="3969172" y="5898183"/>
            <a:ext cx="504056" cy="175143"/>
          </a:xfrm>
          <a:prstGeom prst="leftRightArrow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3/5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6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37" name="标题 2"/>
            <p:cNvSpPr txBox="1"/>
            <p:nvPr/>
          </p:nvSpPr>
          <p:spPr>
            <a:xfrm>
              <a:off x="955160" y="1143561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43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5"/>
          <p:cNvSpPr txBox="1"/>
          <p:nvPr/>
        </p:nvSpPr>
        <p:spPr>
          <a:xfrm>
            <a:off x="847725" y="174880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graphicFrame>
        <p:nvGraphicFramePr>
          <p:cNvPr id="20" name="图表 14"/>
          <p:cNvGraphicFramePr/>
          <p:nvPr/>
        </p:nvGraphicFramePr>
        <p:xfrm>
          <a:off x="589915" y="2791812"/>
          <a:ext cx="4023038" cy="117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4" name="" r:id="rId1" imgW="4291330" imgH="2091055" progId="Excel.Chart.8">
                  <p:embed/>
                </p:oleObj>
              </mc:Choice>
              <mc:Fallback>
                <p:oleObj name="" r:id="rId1" imgW="4291330" imgH="2091055" progId="Excel.Chart.8">
                  <p:embed/>
                  <p:pic>
                    <p:nvPicPr>
                      <p:cNvPr id="0" name="图片 420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" y="2791812"/>
                        <a:ext cx="4023038" cy="1172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1180579" y="2386829"/>
            <a:ext cx="3010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dirty="0"/>
              <a:t>2016</a:t>
            </a:r>
            <a:r>
              <a:rPr lang="zh-CN" altLang="en-US" sz="1400" dirty="0"/>
              <a:t>年</a:t>
            </a:r>
            <a:r>
              <a:rPr lang="en-US" altLang="zh-CN" sz="1400" dirty="0"/>
              <a:t>1-9</a:t>
            </a:r>
            <a:r>
              <a:rPr lang="zh-CN" altLang="en-US" sz="1400" dirty="0"/>
              <a:t>月存货变化</a:t>
            </a:r>
            <a:r>
              <a:rPr lang="zh-CN" altLang="en-US" sz="1400" dirty="0" smtClean="0"/>
              <a:t>趋势</a:t>
            </a:r>
            <a:endParaRPr lang="en-US" altLang="zh-CN" sz="1400" dirty="0" smtClean="0"/>
          </a:p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dirty="0" smtClean="0"/>
              <a:t>January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~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September,2016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 Inventories Trends</a:t>
            </a:r>
            <a:endParaRPr lang="zh-CN" altLang="en-US" sz="1000" dirty="0"/>
          </a:p>
        </p:txBody>
      </p:sp>
      <p:graphicFrame>
        <p:nvGraphicFramePr>
          <p:cNvPr id="2" name="对象 1"/>
          <p:cNvGraphicFramePr/>
          <p:nvPr/>
        </p:nvGraphicFramePr>
        <p:xfrm>
          <a:off x="4716016" y="2892370"/>
          <a:ext cx="3960440" cy="22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" r:id="rId3" imgW="4273550" imgH="2511425" progId="Excel.Chart.8">
                  <p:embed/>
                </p:oleObj>
              </mc:Choice>
              <mc:Fallback>
                <p:oleObj name="" r:id="rId3" imgW="4273550" imgH="2511425" progId="Excel.Chart.8">
                  <p:embed/>
                  <p:pic>
                    <p:nvPicPr>
                      <p:cNvPr id="0" name="图片 420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892370"/>
                        <a:ext cx="3960440" cy="2224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5101492" y="2383926"/>
            <a:ext cx="2935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</a:rPr>
              <a:t>2016</a:t>
            </a:r>
            <a:r>
              <a:rPr lang="zh-CN" altLang="en-US" sz="1400" b="1" dirty="0">
                <a:solidFill>
                  <a:prstClr val="black"/>
                </a:solidFill>
                <a:latin typeface="+mn-lt"/>
                <a:ea typeface="+mn-ea"/>
              </a:rPr>
              <a:t>年</a:t>
            </a:r>
            <a:r>
              <a:rPr lang="en-US" altLang="zh-CN" sz="1400" b="1" dirty="0">
                <a:solidFill>
                  <a:prstClr val="black"/>
                </a:solidFill>
                <a:latin typeface="+mn-lt"/>
                <a:ea typeface="+mn-ea"/>
              </a:rPr>
              <a:t>9</a:t>
            </a:r>
            <a:r>
              <a:rPr lang="zh-CN" altLang="en-US" sz="1400" b="1" dirty="0">
                <a:solidFill>
                  <a:prstClr val="black"/>
                </a:solidFill>
                <a:latin typeface="+mn-lt"/>
                <a:ea typeface="+mn-ea"/>
              </a:rPr>
              <a:t>月存货结构</a:t>
            </a:r>
            <a:r>
              <a:rPr lang="zh-CN" altLang="en-US" sz="1400" b="1" dirty="0" smtClean="0">
                <a:solidFill>
                  <a:prstClr val="black"/>
                </a:solidFill>
                <a:latin typeface="+mn-lt"/>
                <a:ea typeface="+mn-ea"/>
              </a:rPr>
              <a:t>分析</a:t>
            </a:r>
            <a:endParaRPr lang="en-US" altLang="zh-CN" sz="1400" b="1" dirty="0" smtClean="0">
              <a:solidFill>
                <a:prstClr val="black"/>
              </a:solidFill>
              <a:latin typeface="+mn-lt"/>
              <a:ea typeface="+mn-ea"/>
            </a:endParaRPr>
          </a:p>
          <a:p>
            <a:pPr algn="ctr"/>
            <a:r>
              <a:rPr lang="en-US" altLang="zh-CN" sz="1000" b="1" dirty="0" smtClean="0">
                <a:solidFill>
                  <a:prstClr val="black"/>
                </a:solidFill>
                <a:latin typeface="+mn-lt"/>
                <a:ea typeface="+mn-ea"/>
              </a:rPr>
              <a:t>September,2016</a:t>
            </a:r>
            <a:r>
              <a:rPr lang="zh-CN" altLang="en-US" sz="1000" b="1" dirty="0" smtClean="0">
                <a:solidFill>
                  <a:prstClr val="black"/>
                </a:solidFill>
                <a:latin typeface="+mn-lt"/>
                <a:ea typeface="+mn-ea"/>
              </a:rPr>
              <a:t>  </a:t>
            </a:r>
            <a:r>
              <a:rPr lang="en-US" altLang="zh-CN" sz="1000" b="1" dirty="0" smtClean="0">
                <a:solidFill>
                  <a:prstClr val="black"/>
                </a:solidFill>
                <a:latin typeface="+mn-lt"/>
                <a:ea typeface="+mn-ea"/>
              </a:rPr>
              <a:t>Inventory </a:t>
            </a:r>
            <a:r>
              <a:rPr lang="en-US" altLang="zh-CN" sz="1000" b="1" dirty="0">
                <a:solidFill>
                  <a:prstClr val="black"/>
                </a:solidFill>
                <a:latin typeface="+mn-lt"/>
                <a:ea typeface="+mn-ea"/>
              </a:rPr>
              <a:t>structure analysis</a:t>
            </a:r>
            <a:endParaRPr lang="zh-CN" altLang="en-US" sz="1000" b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24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1047516">
            <a:off x="4162926" y="2449647"/>
            <a:ext cx="1280272" cy="9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39" y="4984016"/>
            <a:ext cx="2047875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8" name="对象 10"/>
          <p:cNvGraphicFramePr/>
          <p:nvPr/>
        </p:nvGraphicFramePr>
        <p:xfrm>
          <a:off x="3999863" y="5098252"/>
          <a:ext cx="9985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" r:id="rId8" imgW="5687695" imgH="4925695" progId="Excel.Chart.8">
                  <p:embed/>
                </p:oleObj>
              </mc:Choice>
              <mc:Fallback>
                <p:oleObj name="" r:id="rId8" imgW="5687695" imgH="4925695" progId="Excel.Chart.8">
                  <p:embed/>
                  <p:pic>
                    <p:nvPicPr>
                      <p:cNvPr id="0" name="图片 4207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9863" y="5098252"/>
                        <a:ext cx="998538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图表 36"/>
          <p:cNvGraphicFramePr/>
          <p:nvPr/>
        </p:nvGraphicFramePr>
        <p:xfrm>
          <a:off x="7308304" y="5053483"/>
          <a:ext cx="2347912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" name="" r:id="rId10" imgW="2353310" imgH="1042670" progId="Excel.Chart.8">
                  <p:embed/>
                </p:oleObj>
              </mc:Choice>
              <mc:Fallback>
                <p:oleObj name="" r:id="rId10" imgW="2353310" imgH="1042670" progId="Excel.Chart.8">
                  <p:embed/>
                  <p:pic>
                    <p:nvPicPr>
                      <p:cNvPr id="0" name="图片 420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4" y="5053483"/>
                        <a:ext cx="2347912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t="1956" r="20555" b="5540"/>
          <a:stretch>
            <a:fillRect/>
          </a:stretch>
        </p:blipFill>
        <p:spPr bwMode="auto">
          <a:xfrm>
            <a:off x="4888230" y="5114151"/>
            <a:ext cx="1077912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61806" y="590894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RM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232433" y="59321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WIP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01613" y="59399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FGI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537876" y="5908943"/>
            <a:ext cx="1409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低值易</a:t>
            </a:r>
            <a:r>
              <a:rPr lang="zh-CN" altLang="en-US" sz="1200" dirty="0" smtClean="0"/>
              <a:t>耗品</a:t>
            </a:r>
            <a:r>
              <a:rPr lang="zh-CN" altLang="en-US" sz="1200" dirty="0"/>
              <a:t> </a:t>
            </a:r>
            <a:br>
              <a:rPr lang="en-US" altLang="zh-CN" sz="1600" dirty="0" smtClean="0"/>
            </a:br>
            <a:r>
              <a:rPr lang="en-US" altLang="zh-CN" sz="900" dirty="0" smtClean="0"/>
              <a:t>Low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Value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consumption</a:t>
            </a:r>
            <a:endParaRPr lang="en-US" altLang="zh-CN" sz="900" dirty="0" smtClean="0"/>
          </a:p>
        </p:txBody>
      </p:sp>
      <p:pic>
        <p:nvPicPr>
          <p:cNvPr id="33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1819021">
            <a:off x="7018237" y="4004250"/>
            <a:ext cx="1280272" cy="9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8205172" flipV="1">
            <a:off x="4298968" y="4276963"/>
            <a:ext cx="1280272" cy="9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7680609" flipV="1">
            <a:off x="5424666" y="4440070"/>
            <a:ext cx="919184" cy="93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http://pic23.nipic.com/20120831/2457331_185946003383_2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18" b="25685" l="35520" r="64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5022" r="31682" b="72019"/>
          <a:stretch>
            <a:fillRect/>
          </a:stretch>
        </p:blipFill>
        <p:spPr bwMode="auto">
          <a:xfrm rot="4691793">
            <a:off x="6926627" y="4625219"/>
            <a:ext cx="789314" cy="60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 bwMode="auto">
          <a:xfrm>
            <a:off x="589915" y="2368446"/>
            <a:ext cx="8302565" cy="408489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56314" y="6202004"/>
            <a:ext cx="2130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（储备资金库存）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4/5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8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39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1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45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5" name="矩形 95"/>
          <p:cNvSpPr/>
          <p:nvPr/>
        </p:nvSpPr>
        <p:spPr>
          <a:xfrm>
            <a:off x="5166320" y="13834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zh-CN" altLang="en-US" sz="1600" b="1" dirty="0"/>
              <a:t>目标：库存降低</a:t>
            </a:r>
            <a:r>
              <a:rPr lang="en-US" altLang="zh-CN" sz="1600" b="1" dirty="0"/>
              <a:t>20%</a:t>
            </a:r>
            <a:endParaRPr lang="en-US" altLang="zh-CN" sz="1600" b="1" dirty="0"/>
          </a:p>
          <a:p>
            <a:pPr eaLnBrk="0" hangingPunct="0"/>
            <a:r>
              <a:rPr lang="zh-CN" altLang="en-US" sz="1600" b="1" dirty="0"/>
              <a:t>          </a:t>
            </a:r>
            <a:r>
              <a:rPr lang="zh-CN" altLang="en-US" sz="1600" b="1" dirty="0" smtClean="0"/>
              <a:t> 即</a:t>
            </a:r>
            <a:r>
              <a:rPr lang="zh-CN" altLang="en-US" sz="1600" b="1" dirty="0"/>
              <a:t>降低总体库存金额</a:t>
            </a:r>
            <a:r>
              <a:rPr lang="en-US" altLang="zh-CN" sz="1600" b="1" dirty="0"/>
              <a:t>2100</a:t>
            </a:r>
            <a:r>
              <a:rPr lang="zh-CN" altLang="en-US" sz="1600" b="1" dirty="0"/>
              <a:t>万</a:t>
            </a:r>
            <a:r>
              <a:rPr lang="en-US" altLang="zh-CN" sz="1600" b="1" dirty="0" smtClean="0"/>
              <a:t>RMB</a:t>
            </a:r>
            <a:endParaRPr lang="en-US" altLang="zh-CN" sz="1600" b="1" dirty="0" smtClean="0"/>
          </a:p>
          <a:p>
            <a:pPr eaLnBrk="0" hangingPunct="0"/>
            <a:r>
              <a:rPr lang="en-US" altLang="zh-CN" sz="1200" b="1" dirty="0"/>
              <a:t>Target: 20% </a:t>
            </a:r>
            <a:r>
              <a:rPr lang="en-US" altLang="zh-CN" sz="1200" b="1" dirty="0" smtClean="0"/>
              <a:t>of </a:t>
            </a:r>
            <a:r>
              <a:rPr lang="en-US" altLang="zh-CN" sz="1200" b="1" dirty="0"/>
              <a:t>inventory </a:t>
            </a:r>
            <a:r>
              <a:rPr lang="en-US" altLang="zh-CN" sz="1200" b="1" dirty="0" smtClean="0"/>
              <a:t>reduction,</a:t>
            </a:r>
            <a:endParaRPr lang="en-US" altLang="zh-CN" sz="1200" b="1" dirty="0" smtClean="0"/>
          </a:p>
          <a:p>
            <a:pPr eaLnBrk="0" hangingPunct="0"/>
            <a:r>
              <a:rPr lang="en-US" altLang="zh-CN" sz="1200" b="1" dirty="0" smtClean="0"/>
              <a:t>As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reduce </a:t>
            </a:r>
            <a:r>
              <a:rPr lang="en-US" altLang="zh-CN" sz="1200" b="1" dirty="0"/>
              <a:t>21 million </a:t>
            </a:r>
            <a:r>
              <a:rPr lang="en-US" altLang="zh-CN" sz="1200" b="1" dirty="0" smtClean="0"/>
              <a:t>RMB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of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overall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inventory</a:t>
            </a:r>
            <a:endParaRPr lang="en-US" altLang="zh-CN" sz="1200" b="1" dirty="0"/>
          </a:p>
        </p:txBody>
      </p:sp>
      <p:sp>
        <p:nvSpPr>
          <p:cNvPr id="23" name="矩形 22"/>
          <p:cNvSpPr/>
          <p:nvPr/>
        </p:nvSpPr>
        <p:spPr>
          <a:xfrm>
            <a:off x="556474" y="4028128"/>
            <a:ext cx="3985109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库存</a:t>
            </a:r>
            <a:r>
              <a:rPr lang="zh-CN" altLang="en-US" sz="1600" b="1" dirty="0" smtClean="0"/>
              <a:t>现状 </a:t>
            </a:r>
            <a:r>
              <a:rPr lang="en-US" altLang="zh-CN" sz="1050" b="1" dirty="0" smtClean="0"/>
              <a:t>Current</a:t>
            </a:r>
            <a:r>
              <a:rPr lang="zh-CN" altLang="en-US" sz="1050" b="1" dirty="0" smtClean="0"/>
              <a:t> </a:t>
            </a:r>
            <a:r>
              <a:rPr lang="en-US" altLang="zh-CN" sz="1050" b="1" dirty="0" smtClean="0"/>
              <a:t>Inventory</a:t>
            </a:r>
            <a:r>
              <a:rPr lang="zh-CN" altLang="en-US" sz="1050" b="1" dirty="0" smtClean="0"/>
              <a:t> </a:t>
            </a:r>
            <a:r>
              <a:rPr lang="en-US" altLang="zh-CN" sz="1050" b="1" dirty="0" smtClean="0"/>
              <a:t>Situation</a:t>
            </a:r>
            <a:r>
              <a:rPr lang="zh-CN" altLang="en-US" sz="1600" b="1" dirty="0" smtClean="0"/>
              <a:t>：</a:t>
            </a:r>
            <a:endParaRPr lang="en-US" altLang="zh-CN" sz="1600" b="1" dirty="0"/>
          </a:p>
          <a:p>
            <a:pPr marL="342900" indent="-342900">
              <a:buAutoNum type="arabicPeriod"/>
            </a:pPr>
            <a:r>
              <a:rPr lang="zh-CN" altLang="en-US" sz="1400" dirty="0"/>
              <a:t>实物库存金额：</a:t>
            </a:r>
            <a:r>
              <a:rPr lang="en-US" altLang="zh-CN" sz="1400" dirty="0"/>
              <a:t>1.05</a:t>
            </a:r>
            <a:r>
              <a:rPr lang="zh-CN" altLang="en-US" sz="1400" dirty="0"/>
              <a:t>亿</a:t>
            </a:r>
            <a:r>
              <a:rPr lang="en-US" altLang="zh-CN" sz="1400" dirty="0"/>
              <a:t>RMB </a:t>
            </a:r>
            <a:r>
              <a:rPr lang="zh-CN" altLang="en-US" sz="1400" dirty="0"/>
              <a:t>（结构分析见右图</a:t>
            </a:r>
            <a:r>
              <a:rPr lang="zh-CN" altLang="en-US" sz="1400" dirty="0" smtClean="0"/>
              <a:t>）</a:t>
            </a:r>
            <a:br>
              <a:rPr lang="en-US" altLang="zh-CN" sz="1400" dirty="0" smtClean="0"/>
            </a:br>
            <a:r>
              <a:rPr lang="en-US" altLang="zh-CN" sz="900" dirty="0" smtClean="0"/>
              <a:t>Physical </a:t>
            </a:r>
            <a:r>
              <a:rPr lang="en-US" altLang="zh-CN" sz="900" dirty="0"/>
              <a:t>inventory amount: 105 million RMB structural analysis (see right-hand chart)</a:t>
            </a:r>
            <a:endParaRPr lang="en-US" altLang="zh-CN" sz="900" dirty="0"/>
          </a:p>
          <a:p>
            <a:pPr marL="342900" indent="-342900">
              <a:buAutoNum type="arabicPeriod"/>
            </a:pPr>
            <a:r>
              <a:rPr lang="zh-CN" altLang="en-US" sz="1400" dirty="0"/>
              <a:t>流程断点较多，信息集成度差</a:t>
            </a:r>
            <a:r>
              <a:rPr lang="zh-CN" altLang="en-US" sz="1400" dirty="0" smtClean="0"/>
              <a:t>；</a:t>
            </a:r>
            <a:br>
              <a:rPr lang="en-US" altLang="zh-CN" sz="1400" dirty="0"/>
            </a:br>
            <a:r>
              <a:rPr lang="en-US" altLang="zh-CN" sz="900" dirty="0" smtClean="0"/>
              <a:t>Many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process breakpoints, poor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information integration;</a:t>
            </a:r>
            <a:endParaRPr lang="en-US" altLang="zh-CN" sz="900" dirty="0"/>
          </a:p>
          <a:p>
            <a:pPr marL="342900" indent="-342900">
              <a:buAutoNum type="arabicPeriod"/>
            </a:pPr>
            <a:r>
              <a:rPr lang="zh-CN" altLang="en-US" sz="1400" dirty="0"/>
              <a:t>储备</a:t>
            </a:r>
            <a:r>
              <a:rPr lang="zh-CN" altLang="en-US" sz="1400" dirty="0" smtClean="0"/>
              <a:t>资金库存</a:t>
            </a:r>
            <a:r>
              <a:rPr lang="zh-CN" altLang="en-US" sz="1400" dirty="0"/>
              <a:t>（</a:t>
            </a:r>
            <a:r>
              <a:rPr lang="en-US" altLang="zh-CN" sz="1400" dirty="0"/>
              <a:t>RM+</a:t>
            </a:r>
            <a:r>
              <a:rPr lang="zh-CN" altLang="en-US" sz="1400" dirty="0"/>
              <a:t>低值易耗品</a:t>
            </a:r>
            <a:r>
              <a:rPr lang="zh-CN" altLang="en-US" sz="1400" dirty="0" smtClean="0"/>
              <a:t>）存在提前或采购量偏大；</a:t>
            </a:r>
            <a:br>
              <a:rPr lang="en-US" altLang="zh-CN" sz="1400" dirty="0"/>
            </a:br>
            <a:r>
              <a:rPr lang="en-US" altLang="zh-CN" sz="900" dirty="0" smtClean="0"/>
              <a:t>Reserved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asset inventory </a:t>
            </a:r>
            <a:r>
              <a:rPr lang="en-US" altLang="zh-CN" sz="900" dirty="0"/>
              <a:t>in advance or </a:t>
            </a:r>
            <a:r>
              <a:rPr lang="en-US" altLang="zh-CN" sz="900" dirty="0" smtClean="0"/>
              <a:t>procurement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is</a:t>
            </a:r>
            <a:r>
              <a:rPr lang="zh-CN" altLang="en-US" sz="900" dirty="0"/>
              <a:t> </a:t>
            </a:r>
            <a:r>
              <a:rPr lang="en-US" altLang="zh-CN" sz="900" dirty="0" smtClean="0"/>
              <a:t>too</a:t>
            </a:r>
            <a:r>
              <a:rPr lang="zh-CN" altLang="en-US" sz="900" dirty="0" smtClean="0"/>
              <a:t> </a:t>
            </a:r>
            <a:r>
              <a:rPr lang="en-US" altLang="zh-CN" sz="900" dirty="0" smtClean="0"/>
              <a:t>much;</a:t>
            </a:r>
            <a:endParaRPr lang="en-US" altLang="zh-CN" sz="900" dirty="0" smtClean="0"/>
          </a:p>
          <a:p>
            <a:pPr marL="342900" indent="-342900">
              <a:buAutoNum type="arabicPeriod" startAt="4"/>
            </a:pPr>
            <a:r>
              <a:rPr lang="zh-CN" altLang="en-US" sz="1400" dirty="0" smtClean="0"/>
              <a:t>计划</a:t>
            </a:r>
            <a:r>
              <a:rPr lang="zh-CN" altLang="en-US" sz="1400" dirty="0"/>
              <a:t>按天产量排产及</a:t>
            </a:r>
            <a:r>
              <a:rPr lang="zh-CN" altLang="en-US" sz="1400" dirty="0" smtClean="0"/>
              <a:t>周转</a:t>
            </a:r>
            <a:br>
              <a:rPr lang="en-US" altLang="zh-CN" sz="1400" dirty="0"/>
            </a:br>
            <a:r>
              <a:rPr lang="en-US" altLang="zh-CN" sz="900" dirty="0" smtClean="0"/>
              <a:t>Daily </a:t>
            </a:r>
            <a:r>
              <a:rPr lang="en-US" altLang="zh-CN" sz="900" dirty="0"/>
              <a:t>plan according to production schedule and turnover</a:t>
            </a:r>
            <a:endParaRPr lang="en-US" altLang="zh-CN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5"/>
          <p:cNvSpPr txBox="1"/>
          <p:nvPr/>
        </p:nvSpPr>
        <p:spPr>
          <a:xfrm>
            <a:off x="847725" y="174880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63792" y="2849234"/>
            <a:ext cx="8180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5" name="矩形 74"/>
          <p:cNvSpPr/>
          <p:nvPr/>
        </p:nvSpPr>
        <p:spPr bwMode="auto">
          <a:xfrm>
            <a:off x="589915" y="2368446"/>
            <a:ext cx="8302565" cy="408489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6" name="Rectangle 3"/>
          <p:cNvSpPr>
            <a:spLocks noChangeArrowheads="1"/>
          </p:cNvSpPr>
          <p:nvPr/>
        </p:nvSpPr>
        <p:spPr bwMode="auto">
          <a:xfrm>
            <a:off x="766689" y="3495743"/>
            <a:ext cx="1147762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</a:rPr>
              <a:t>降低生产</a:t>
            </a:r>
            <a:r>
              <a:rPr kumimoji="1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</a:rPr>
              <a:t>库存</a:t>
            </a:r>
            <a:endParaRPr kumimoji="1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Reduce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Production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Inventory</a:t>
            </a:r>
            <a:endParaRPr kumimoji="1" lang="zh-CN" altLang="en-US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788913" y="5513530"/>
            <a:ext cx="1125538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fontAlgn="auto">
              <a:spcAft>
                <a:spcPts val="0"/>
              </a:spcAft>
            </a:pPr>
            <a:r>
              <a:rPr kumimoji="1" lang="zh-CN" altLang="en-US" sz="1400" b="1" kern="0" dirty="0">
                <a:solidFill>
                  <a:sysClr val="windowText" lastClr="000000"/>
                </a:solidFill>
              </a:rPr>
              <a:t>降低储备资金</a:t>
            </a:r>
            <a:r>
              <a:rPr kumimoji="1" lang="zh-CN" altLang="en-US" sz="1400" b="1" kern="0" dirty="0" smtClean="0">
                <a:solidFill>
                  <a:sysClr val="windowText" lastClr="000000"/>
                </a:solidFill>
              </a:rPr>
              <a:t>库存</a:t>
            </a:r>
            <a:endParaRPr kumimoji="1" lang="en-US" altLang="zh-CN" sz="1400" b="1" kern="0" dirty="0" smtClean="0">
              <a:solidFill>
                <a:sysClr val="windowText" lastClr="000000"/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Reduce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>
                <a:solidFill>
                  <a:sysClr val="windowText" lastClr="000000"/>
                </a:solidFill>
              </a:rPr>
              <a:t>Reserve A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sset Inventory</a:t>
            </a:r>
            <a:endParaRPr kumimoji="1" lang="zh-CN" altLang="en-US" sz="1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"/>
          <p:cNvSpPr>
            <a:spLocks noChangeArrowheads="1"/>
          </p:cNvSpPr>
          <p:nvPr/>
        </p:nvSpPr>
        <p:spPr bwMode="auto">
          <a:xfrm>
            <a:off x="2123727" y="5396411"/>
            <a:ext cx="1857855" cy="1008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ABC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分析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ABC</a:t>
            </a:r>
            <a:r>
              <a:rPr lang="zh-CN" altLang="en-US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Analysis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库存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管控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Inventory</a:t>
            </a:r>
            <a:r>
              <a:rPr lang="zh-CN" altLang="en-US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management</a:t>
            </a:r>
            <a:r>
              <a:rPr lang="zh-CN" altLang="en-US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&amp;</a:t>
            </a:r>
            <a:r>
              <a:rPr lang="zh-CN" altLang="en-US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control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生产计划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/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采购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计划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楷体_GB2312" pitchFamily="49" charset="-122"/>
              </a:rPr>
              <a:t>Production/Procurement</a:t>
            </a:r>
            <a:r>
              <a:rPr lang="zh-CN" altLang="en-US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9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楷体_GB2312" pitchFamily="49" charset="-122"/>
              </a:rPr>
              <a:t>Plan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9" name="AutoShape 16"/>
          <p:cNvSpPr>
            <a:spLocks noChangeArrowheads="1"/>
          </p:cNvSpPr>
          <p:nvPr/>
        </p:nvSpPr>
        <p:spPr bwMode="auto">
          <a:xfrm rot="5400000">
            <a:off x="1094507" y="2571024"/>
            <a:ext cx="481013" cy="1158875"/>
          </a:xfrm>
          <a:prstGeom prst="homePlate">
            <a:avLst>
              <a:gd name="adj" fmla="val 25000"/>
            </a:avLst>
          </a:prstGeom>
          <a:solidFill>
            <a:srgbClr val="015193"/>
          </a:solidFill>
          <a:ln>
            <a:noFill/>
          </a:ln>
          <a:effectLst/>
        </p:spPr>
        <p:txBody>
          <a:bodyPr rot="10800000" vert="eaVert" wrap="none"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项目</a:t>
            </a:r>
            <a:endParaRPr kumimoji="1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1" dirty="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Project</a:t>
            </a: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AutoShape 17"/>
          <p:cNvSpPr>
            <a:spLocks noChangeArrowheads="1"/>
          </p:cNvSpPr>
          <p:nvPr/>
        </p:nvSpPr>
        <p:spPr bwMode="auto">
          <a:xfrm rot="5400000">
            <a:off x="2806121" y="2227567"/>
            <a:ext cx="481013" cy="1845798"/>
          </a:xfrm>
          <a:prstGeom prst="homePlate">
            <a:avLst>
              <a:gd name="adj" fmla="val 25000"/>
            </a:avLst>
          </a:prstGeom>
          <a:solidFill>
            <a:srgbClr val="015193"/>
          </a:solidFill>
          <a:ln>
            <a:noFill/>
          </a:ln>
          <a:effectLst/>
        </p:spPr>
        <p:txBody>
          <a:bodyPr rot="10800000" vert="eaVert" wrap="none" lIns="0" tIns="0" rIns="0" bIns="0" anchor="ctr"/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Arial" panose="020B0604020202020204" pitchFamily="34" charset="0"/>
              </a:rPr>
              <a:t>改善</a:t>
            </a:r>
            <a:r>
              <a:rPr kumimoji="1"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点</a:t>
            </a:r>
            <a:endParaRPr kumimoji="1" lang="en-US" altLang="zh-CN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zh-CN" sz="1000" b="1" dirty="0" smtClean="0">
                <a:solidFill>
                  <a:srgbClr val="FFFFFF"/>
                </a:solidFill>
              </a:rPr>
              <a:t>Improvement</a:t>
            </a:r>
            <a:r>
              <a:rPr kumimoji="1" lang="zh-CN" altLang="en-US" sz="1000" b="1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1000" b="1" dirty="0" smtClean="0">
                <a:solidFill>
                  <a:srgbClr val="FFFFFF"/>
                </a:solidFill>
              </a:rPr>
              <a:t>Point</a:t>
            </a:r>
            <a:endParaRPr kumimoji="1" lang="zh-CN" altLang="en-US" sz="1000" b="1" dirty="0">
              <a:solidFill>
                <a:srgbClr val="FFFFFF"/>
              </a:solidFill>
            </a:endParaRPr>
          </a:p>
        </p:txBody>
      </p:sp>
      <p:sp>
        <p:nvSpPr>
          <p:cNvPr id="81" name="AutoShape 18"/>
          <p:cNvSpPr>
            <a:spLocks noChangeArrowheads="1"/>
          </p:cNvSpPr>
          <p:nvPr/>
        </p:nvSpPr>
        <p:spPr bwMode="auto">
          <a:xfrm rot="5400000">
            <a:off x="5483621" y="1566288"/>
            <a:ext cx="481013" cy="3168351"/>
          </a:xfrm>
          <a:prstGeom prst="homePlate">
            <a:avLst>
              <a:gd name="adj" fmla="val 25000"/>
            </a:avLst>
          </a:prstGeom>
          <a:solidFill>
            <a:srgbClr val="015193"/>
          </a:solidFill>
          <a:ln>
            <a:noFill/>
          </a:ln>
          <a:effectLst/>
        </p:spPr>
        <p:txBody>
          <a:bodyPr rot="10800000" vert="eaVert" wrap="none" lIns="0" tIns="0" rIns="0" bIns="0" anchor="ctr"/>
          <a:lstStyle/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Arial" panose="020B0604020202020204" pitchFamily="34" charset="0"/>
              </a:rPr>
              <a:t>改善</a:t>
            </a:r>
            <a:r>
              <a:rPr kumimoji="1"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对策</a:t>
            </a:r>
            <a:endParaRPr kumimoji="1" lang="en-US" altLang="zh-CN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zh-CN" sz="1000" b="1" dirty="0" smtClean="0">
                <a:solidFill>
                  <a:srgbClr val="FFFFFF"/>
                </a:solidFill>
              </a:rPr>
              <a:t>Countermeasures</a:t>
            </a:r>
            <a:endParaRPr kumimoji="1" lang="zh-CN" altLang="en-US" sz="1000" b="1" dirty="0">
              <a:solidFill>
                <a:srgbClr val="FFFFFF"/>
              </a:solidFill>
            </a:endParaRPr>
          </a:p>
        </p:txBody>
      </p:sp>
      <p:sp>
        <p:nvSpPr>
          <p:cNvPr id="82" name="Rectangle 25"/>
          <p:cNvSpPr>
            <a:spLocks noChangeArrowheads="1"/>
          </p:cNvSpPr>
          <p:nvPr/>
        </p:nvSpPr>
        <p:spPr bwMode="auto">
          <a:xfrm>
            <a:off x="4139952" y="3436308"/>
            <a:ext cx="3168352" cy="960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小批量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生产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Small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batch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production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精益物流、单件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流 </a:t>
            </a:r>
            <a:r>
              <a:rPr lang="en-US" altLang="zh-CN" sz="900" dirty="0">
                <a:latin typeface="Times New Roman" panose="02020603050405020304" pitchFamily="18" charset="0"/>
              </a:rPr>
              <a:t>Lean logistics, one-piece flow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看板、拉动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系统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Kanban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Pull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system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节拍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管理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TAKT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management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均衡化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生产 </a:t>
            </a:r>
            <a:r>
              <a:rPr lang="en-US" altLang="zh-CN" sz="900" dirty="0">
                <a:latin typeface="Times New Roman" panose="02020603050405020304" pitchFamily="18" charset="0"/>
              </a:rPr>
              <a:t>Equalization production</a:t>
            </a:r>
            <a:endParaRPr lang="zh-CN" altLang="de-DE" sz="900" dirty="0">
              <a:latin typeface="Times New Roman" panose="02020603050405020304" pitchFamily="18" charset="0"/>
            </a:endParaRPr>
          </a:p>
        </p:txBody>
      </p:sp>
      <p:sp>
        <p:nvSpPr>
          <p:cNvPr id="83" name="Rectangle 26"/>
          <p:cNvSpPr>
            <a:spLocks noChangeArrowheads="1"/>
          </p:cNvSpPr>
          <p:nvPr/>
        </p:nvSpPr>
        <p:spPr bwMode="auto">
          <a:xfrm>
            <a:off x="4139951" y="5487237"/>
            <a:ext cx="3168353" cy="8887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en-US" altLang="zh-CN" sz="1200" dirty="0">
                <a:latin typeface="Times New Roman" panose="02020603050405020304" pitchFamily="18" charset="0"/>
              </a:rPr>
              <a:t>ABC</a:t>
            </a:r>
            <a:r>
              <a:rPr lang="zh-CN" altLang="en-US" sz="1200" dirty="0">
                <a:latin typeface="Times New Roman" panose="02020603050405020304" pitchFamily="18" charset="0"/>
              </a:rPr>
              <a:t>物料管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控法 </a:t>
            </a:r>
            <a:r>
              <a:rPr lang="en-US" altLang="zh-CN" sz="900" dirty="0">
                <a:latin typeface="Times New Roman" panose="02020603050405020304" pitchFamily="18" charset="0"/>
              </a:rPr>
              <a:t>ABC material control method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100" dirty="0">
                <a:latin typeface="Times New Roman" panose="02020603050405020304" pitchFamily="18" charset="0"/>
              </a:rPr>
              <a:t>系统化的库存管控</a:t>
            </a:r>
            <a:r>
              <a:rPr lang="zh-CN" altLang="en-US" sz="1100" dirty="0" smtClean="0">
                <a:latin typeface="Times New Roman" panose="02020603050405020304" pitchFamily="18" charset="0"/>
              </a:rPr>
              <a:t>方法 </a:t>
            </a:r>
            <a:r>
              <a:rPr lang="en-US" altLang="zh-CN" sz="800" dirty="0" smtClean="0">
                <a:latin typeface="Times New Roman" panose="02020603050405020304" pitchFamily="18" charset="0"/>
              </a:rPr>
              <a:t>Systematic </a:t>
            </a:r>
            <a:r>
              <a:rPr lang="en-US" altLang="zh-CN" sz="800" dirty="0">
                <a:latin typeface="Times New Roman" panose="02020603050405020304" pitchFamily="18" charset="0"/>
              </a:rPr>
              <a:t>inventory control method</a:t>
            </a:r>
            <a:endParaRPr lang="en-US" altLang="zh-CN" sz="8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物料需求计划</a:t>
            </a:r>
            <a:r>
              <a:rPr lang="en-US" altLang="zh-CN" sz="1200" dirty="0">
                <a:latin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</a:rPr>
              <a:t>采购计划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改善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Improve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Material requirements/procurement plan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供应商准时交付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管控 </a:t>
            </a:r>
            <a:r>
              <a:rPr lang="en-US" altLang="zh-CN" sz="900" dirty="0">
                <a:latin typeface="Times New Roman" panose="02020603050405020304" pitchFamily="18" charset="0"/>
              </a:rPr>
              <a:t>Supplier delivery on time control</a:t>
            </a:r>
            <a:endParaRPr lang="en-US" altLang="zh-CN" sz="900" dirty="0">
              <a:latin typeface="Times New Roman" panose="02020603050405020304" pitchFamily="18" charset="0"/>
            </a:endParaRPr>
          </a:p>
        </p:txBody>
      </p: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2123728" y="3453801"/>
            <a:ext cx="1849257" cy="912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降低生产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批量</a:t>
            </a:r>
            <a:endParaRPr kumimoji="0" lang="en-US" altLang="zh-CN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Reduce</a:t>
            </a:r>
            <a:r>
              <a:rPr lang="zh-CN" altLang="en-US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production</a:t>
            </a:r>
            <a:r>
              <a:rPr lang="zh-CN" altLang="en-US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batches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缩短生产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周期</a:t>
            </a:r>
            <a:endParaRPr kumimoji="0" lang="en-US" altLang="zh-CN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Reduce</a:t>
            </a:r>
            <a:r>
              <a:rPr lang="zh-CN" altLang="en-US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production</a:t>
            </a:r>
            <a:r>
              <a:rPr lang="zh-CN" altLang="en-US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cycle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建立拉动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系统</a:t>
            </a:r>
            <a:endParaRPr kumimoji="0" lang="en-US" altLang="zh-CN" sz="11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Build</a:t>
            </a:r>
            <a:r>
              <a:rPr lang="zh-CN" altLang="en-US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pull</a:t>
            </a:r>
            <a:r>
              <a:rPr lang="zh-CN" altLang="en-US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800" kern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system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788913" y="4500173"/>
            <a:ext cx="1125538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fontAlgn="auto">
              <a:spcAft>
                <a:spcPts val="0"/>
              </a:spcAft>
            </a:pPr>
            <a:r>
              <a:rPr kumimoji="1" lang="zh-CN" altLang="en-US" sz="1400" b="1" kern="0" dirty="0">
                <a:solidFill>
                  <a:sysClr val="windowText" lastClr="000000"/>
                </a:solidFill>
              </a:rPr>
              <a:t>降低成品</a:t>
            </a:r>
            <a:r>
              <a:rPr kumimoji="1" lang="zh-CN" altLang="en-US" sz="1400" b="1" kern="0" dirty="0" smtClean="0">
                <a:solidFill>
                  <a:sysClr val="windowText" lastClr="000000"/>
                </a:solidFill>
              </a:rPr>
              <a:t>库存</a:t>
            </a:r>
            <a:endParaRPr kumimoji="1" lang="en-US" altLang="zh-CN" sz="1400" b="1" kern="0" dirty="0" smtClean="0">
              <a:solidFill>
                <a:sysClr val="windowText" lastClr="000000"/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Reduce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Finished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Product</a:t>
            </a:r>
            <a:r>
              <a:rPr kumimoji="1" lang="zh-CN" altLang="en-US" sz="1000" b="1" kern="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000" b="1" kern="0" dirty="0" smtClean="0">
                <a:solidFill>
                  <a:sysClr val="windowText" lastClr="000000"/>
                </a:solidFill>
              </a:rPr>
              <a:t>Inventory</a:t>
            </a:r>
            <a:endParaRPr kumimoji="1" lang="zh-CN" altLang="en-US" sz="10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Rectangle 7"/>
          <p:cNvSpPr>
            <a:spLocks noChangeArrowheads="1"/>
          </p:cNvSpPr>
          <p:nvPr/>
        </p:nvSpPr>
        <p:spPr bwMode="auto">
          <a:xfrm>
            <a:off x="2123728" y="4611554"/>
            <a:ext cx="1872208" cy="6694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设置合理的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库存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900" kern="0" dirty="0">
                <a:solidFill>
                  <a:sysClr val="windowText" lastClr="000000"/>
                </a:solidFill>
                <a:latin typeface="Times New Roman" panose="02020603050405020304" pitchFamily="18" charset="0"/>
              </a:rPr>
              <a:t>Set up reasonable inventory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寄售流程的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检讨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  <a:p>
            <a:pPr marL="190500" marR="0" lvl="1" indent="-189230" defTabSz="3302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–"/>
              <a:tabLst>
                <a:tab pos="8521700" algn="r"/>
              </a:tabLst>
              <a:defRPr/>
            </a:pPr>
            <a:r>
              <a:rPr lang="en-US" altLang="zh-CN" sz="9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楷体_GB2312" pitchFamily="49" charset="-122"/>
              </a:rPr>
              <a:t>Review of the consignment process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" name="Rectangle 26"/>
          <p:cNvSpPr>
            <a:spLocks noChangeArrowheads="1"/>
          </p:cNvSpPr>
          <p:nvPr/>
        </p:nvSpPr>
        <p:spPr bwMode="auto">
          <a:xfrm>
            <a:off x="4139952" y="4629631"/>
            <a:ext cx="3168352" cy="7109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小批量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生产 </a:t>
            </a:r>
            <a:r>
              <a:rPr lang="en-US" altLang="zh-CN" sz="900" dirty="0">
                <a:solidFill>
                  <a:srgbClr val="000000"/>
                </a:solidFill>
                <a:latin typeface="Times New Roman" panose="02020603050405020304" pitchFamily="18" charset="0"/>
              </a:rPr>
              <a:t>Small</a:t>
            </a:r>
            <a:r>
              <a: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anose="02020603050405020304" pitchFamily="18" charset="0"/>
              </a:rPr>
              <a:t>batch</a:t>
            </a:r>
            <a:r>
              <a:rPr lang="zh-CN" altLang="en-US" sz="9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anose="02020603050405020304" pitchFamily="18" charset="0"/>
              </a:rPr>
              <a:t>production</a:t>
            </a:r>
            <a:endParaRPr lang="en-US" altLang="zh-CN" sz="12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en-US" altLang="zh-CN" sz="1200" dirty="0">
                <a:latin typeface="Times New Roman" panose="02020603050405020304" pitchFamily="18" charset="0"/>
              </a:rPr>
              <a:t>SMED</a:t>
            </a:r>
            <a:r>
              <a:rPr lang="zh-CN" altLang="en-US" sz="1200" dirty="0">
                <a:latin typeface="Times New Roman" panose="02020603050405020304" pitchFamily="18" charset="0"/>
              </a:rPr>
              <a:t>及提高生产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灵活性 </a:t>
            </a:r>
            <a:r>
              <a:rPr lang="en-US" altLang="zh-CN" sz="900" dirty="0">
                <a:latin typeface="Times New Roman" panose="02020603050405020304" pitchFamily="18" charset="0"/>
              </a:rPr>
              <a:t>SMED and improve production flexibility</a:t>
            </a:r>
            <a:r>
              <a:rPr lang="zh-CN" altLang="en-US" sz="900" dirty="0" smtClean="0">
                <a:latin typeface="Times New Roman" panose="02020603050405020304" pitchFamily="18" charset="0"/>
              </a:rPr>
              <a:t> </a:t>
            </a:r>
            <a:endParaRPr lang="en-US" altLang="zh-CN" sz="900" dirty="0">
              <a:latin typeface="Times New Roman" panose="02020603050405020304" pitchFamily="18" charset="0"/>
            </a:endParaRPr>
          </a:p>
          <a:p>
            <a:pPr marL="190500" lvl="1" indent="-189230" defTabSz="330200">
              <a:spcBef>
                <a:spcPct val="5000"/>
              </a:spcBef>
              <a:buClr>
                <a:schemeClr val="tx1"/>
              </a:buClr>
              <a:buFontTx/>
              <a:buChar char="–"/>
              <a:tabLst>
                <a:tab pos="8521700" algn="r"/>
              </a:tabLst>
            </a:pPr>
            <a:r>
              <a:rPr lang="zh-CN" altLang="en-US" sz="1200" dirty="0">
                <a:latin typeface="Times New Roman" panose="02020603050405020304" pitchFamily="18" charset="0"/>
              </a:rPr>
              <a:t>库存策略的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优化 </a:t>
            </a:r>
            <a:r>
              <a:rPr lang="en-US" altLang="zh-CN" sz="900" dirty="0" smtClean="0">
                <a:latin typeface="Times New Roman" panose="02020603050405020304" pitchFamily="18" charset="0"/>
              </a:rPr>
              <a:t>Inventory </a:t>
            </a:r>
            <a:r>
              <a:rPr lang="en-US" altLang="zh-CN" sz="900" dirty="0">
                <a:latin typeface="Times New Roman" panose="02020603050405020304" pitchFamily="18" charset="0"/>
              </a:rPr>
              <a:t>strategy optimization</a:t>
            </a:r>
            <a:endParaRPr lang="zh-CN" altLang="de-DE" sz="900" dirty="0">
              <a:latin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3804" y="2420888"/>
            <a:ext cx="82000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/>
              <a:t>改善手法：</a:t>
            </a:r>
            <a:r>
              <a:rPr lang="zh-CN" altLang="en-US" dirty="0"/>
              <a:t>通过</a:t>
            </a:r>
            <a:r>
              <a:rPr lang="en-US" altLang="zh-CN" dirty="0"/>
              <a:t>VSM</a:t>
            </a:r>
            <a:r>
              <a:rPr lang="zh-CN" altLang="en-US" dirty="0"/>
              <a:t>分析打通断点，采用如下对策降低库存金额</a:t>
            </a:r>
            <a:r>
              <a:rPr lang="en-US" altLang="zh-CN" dirty="0"/>
              <a:t>2100</a:t>
            </a:r>
            <a:r>
              <a:rPr lang="zh-CN" altLang="en-US" dirty="0"/>
              <a:t>万</a:t>
            </a:r>
            <a:r>
              <a:rPr lang="en-US" altLang="zh-CN" dirty="0"/>
              <a:t>RMB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r>
              <a:rPr lang="en-US" altLang="zh-CN" sz="1000" dirty="0"/>
              <a:t>Improve technique: by VSM </a:t>
            </a:r>
            <a:r>
              <a:rPr lang="en-US" altLang="zh-CN" sz="1000" dirty="0" smtClean="0"/>
              <a:t>analysis,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using </a:t>
            </a:r>
            <a:r>
              <a:rPr lang="en-US" altLang="zh-CN" sz="1000" dirty="0"/>
              <a:t>the following countermeasures to </a:t>
            </a:r>
            <a:r>
              <a:rPr lang="en-US" altLang="zh-CN" sz="1000" dirty="0" smtClean="0"/>
              <a:t>reduce </a:t>
            </a:r>
            <a:r>
              <a:rPr lang="en-US" altLang="zh-CN" sz="1000" dirty="0"/>
              <a:t>21 million </a:t>
            </a:r>
            <a:r>
              <a:rPr lang="en-US" altLang="zh-CN" sz="1000" dirty="0" smtClean="0"/>
              <a:t>RMB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inventory.</a:t>
            </a:r>
            <a:endParaRPr lang="en-US" altLang="zh-CN" sz="1000" dirty="0"/>
          </a:p>
        </p:txBody>
      </p:sp>
      <p:sp>
        <p:nvSpPr>
          <p:cNvPr id="92" name="AutoShape 16"/>
          <p:cNvSpPr>
            <a:spLocks noChangeArrowheads="1"/>
          </p:cNvSpPr>
          <p:nvPr/>
        </p:nvSpPr>
        <p:spPr bwMode="auto">
          <a:xfrm rot="5400000">
            <a:off x="7791251" y="2609056"/>
            <a:ext cx="481013" cy="1158875"/>
          </a:xfrm>
          <a:prstGeom prst="homePlate">
            <a:avLst>
              <a:gd name="adj" fmla="val 25000"/>
            </a:avLst>
          </a:prstGeom>
          <a:solidFill>
            <a:srgbClr val="015193"/>
          </a:solidFill>
          <a:ln>
            <a:noFill/>
          </a:ln>
          <a:effectLst/>
        </p:spPr>
        <p:txBody>
          <a:bodyPr rot="10800000" vert="eaVert" wrap="none" lIns="0" tIns="0" rIns="0" bIns="0" anchor="ctr"/>
          <a:lstStyle/>
          <a:p>
            <a:pPr algn="ctr"/>
            <a:r>
              <a:rPr kumimoji="1"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目标</a:t>
            </a:r>
            <a:endParaRPr kumimoji="1" lang="en-US" altLang="zh-CN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/>
            <a:r>
              <a:rPr kumimoji="1" lang="en-US" altLang="zh-CN" sz="1000" b="1" dirty="0" smtClean="0">
                <a:solidFill>
                  <a:srgbClr val="FFFFFF"/>
                </a:solidFill>
              </a:rPr>
              <a:t>Target</a:t>
            </a:r>
            <a:endParaRPr kumimoji="1" lang="zh-CN" altLang="en-US" sz="1000" b="1" dirty="0">
              <a:solidFill>
                <a:srgbClr val="FFFFFF"/>
              </a:solidFill>
            </a:endParaRPr>
          </a:p>
        </p:txBody>
      </p: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7452319" y="3474704"/>
            <a:ext cx="1184695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</a:rPr>
              <a:t>4%</a:t>
            </a:r>
            <a:endParaRPr kumimoji="1" lang="zh-CN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4" name="Rectangle 3"/>
          <p:cNvSpPr>
            <a:spLocks noChangeArrowheads="1"/>
          </p:cNvSpPr>
          <p:nvPr/>
        </p:nvSpPr>
        <p:spPr bwMode="auto">
          <a:xfrm>
            <a:off x="7452320" y="4590475"/>
            <a:ext cx="1184695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</a:rPr>
              <a:t>2%</a:t>
            </a:r>
            <a:endParaRPr kumimoji="1" lang="zh-CN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5" name="Rectangle 3"/>
          <p:cNvSpPr>
            <a:spLocks noChangeArrowheads="1"/>
          </p:cNvSpPr>
          <p:nvPr/>
        </p:nvSpPr>
        <p:spPr bwMode="auto">
          <a:xfrm>
            <a:off x="7452320" y="5571550"/>
            <a:ext cx="1184695" cy="82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kern="0" dirty="0">
                <a:solidFill>
                  <a:sysClr val="windowText" lastClr="000000"/>
                </a:solidFill>
              </a:rPr>
              <a:t>14</a:t>
            </a:r>
            <a:r>
              <a:rPr kumimoji="1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</a:rPr>
              <a:t>%</a:t>
            </a:r>
            <a:endParaRPr kumimoji="1" lang="zh-CN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166320" y="13834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/>
            <a:r>
              <a:rPr lang="zh-CN" altLang="en-US" sz="1600" b="1" dirty="0"/>
              <a:t>目标：库存降低</a:t>
            </a:r>
            <a:r>
              <a:rPr lang="en-US" altLang="zh-CN" sz="1600" b="1" dirty="0"/>
              <a:t>20%</a:t>
            </a:r>
            <a:endParaRPr lang="en-US" altLang="zh-CN" sz="1600" b="1" dirty="0"/>
          </a:p>
          <a:p>
            <a:pPr eaLnBrk="0" hangingPunct="0"/>
            <a:r>
              <a:rPr lang="zh-CN" altLang="en-US" sz="1600" b="1" dirty="0"/>
              <a:t>          </a:t>
            </a:r>
            <a:r>
              <a:rPr lang="zh-CN" altLang="en-US" sz="1600" b="1" dirty="0" smtClean="0"/>
              <a:t> 即</a:t>
            </a:r>
            <a:r>
              <a:rPr lang="zh-CN" altLang="en-US" sz="1600" b="1" dirty="0"/>
              <a:t>降低总体库存金额</a:t>
            </a:r>
            <a:r>
              <a:rPr lang="en-US" altLang="zh-CN" sz="1600" b="1" dirty="0"/>
              <a:t>2100</a:t>
            </a:r>
            <a:r>
              <a:rPr lang="zh-CN" altLang="en-US" sz="1600" b="1" dirty="0"/>
              <a:t>万</a:t>
            </a:r>
            <a:r>
              <a:rPr lang="en-US" altLang="zh-CN" sz="1600" b="1" dirty="0" smtClean="0"/>
              <a:t>RMB</a:t>
            </a:r>
            <a:endParaRPr lang="en-US" altLang="zh-CN" sz="1600" b="1" dirty="0" smtClean="0"/>
          </a:p>
          <a:p>
            <a:pPr eaLnBrk="0" hangingPunct="0"/>
            <a:r>
              <a:rPr lang="en-US" altLang="zh-CN" sz="1200" b="1" dirty="0"/>
              <a:t>Target: 20% </a:t>
            </a:r>
            <a:r>
              <a:rPr lang="en-US" altLang="zh-CN" sz="1200" b="1" dirty="0" smtClean="0"/>
              <a:t>of </a:t>
            </a:r>
            <a:r>
              <a:rPr lang="en-US" altLang="zh-CN" sz="1200" b="1" dirty="0"/>
              <a:t>inventory </a:t>
            </a:r>
            <a:r>
              <a:rPr lang="en-US" altLang="zh-CN" sz="1200" b="1" dirty="0" smtClean="0"/>
              <a:t>reduction,</a:t>
            </a:r>
            <a:endParaRPr lang="en-US" altLang="zh-CN" sz="1200" b="1" dirty="0" smtClean="0"/>
          </a:p>
          <a:p>
            <a:pPr eaLnBrk="0" hangingPunct="0"/>
            <a:r>
              <a:rPr lang="en-US" altLang="zh-CN" sz="1200" b="1" dirty="0" smtClean="0"/>
              <a:t>As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reduce </a:t>
            </a:r>
            <a:r>
              <a:rPr lang="en-US" altLang="zh-CN" sz="1200" b="1" dirty="0"/>
              <a:t>21 million </a:t>
            </a:r>
            <a:r>
              <a:rPr lang="en-US" altLang="zh-CN" sz="1200" b="1" dirty="0" smtClean="0"/>
              <a:t>RMB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of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overall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inventory</a:t>
            </a:r>
            <a:endParaRPr lang="en-US" altLang="zh-CN" sz="1200" b="1" dirty="0"/>
          </a:p>
        </p:txBody>
      </p:sp>
      <p:sp>
        <p:nvSpPr>
          <p:cNvPr id="19" name="矩形 18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4/5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7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38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0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44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Text Box 5"/>
          <p:cNvSpPr txBox="1"/>
          <p:nvPr/>
        </p:nvSpPr>
        <p:spPr>
          <a:xfrm>
            <a:off x="847725" y="1931570"/>
            <a:ext cx="2006600" cy="246221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spAutoFit/>
          </a:bodyPr>
          <a:lstStyle/>
          <a:p>
            <a:pPr lvl="0" algn="ctr" defTabSz="996950" eaLnBrk="1" hangingPunct="1">
              <a:buNone/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SoloBFnt"/>
              </a:rPr>
              <a:t>善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SoloBFn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8043" y="5345714"/>
            <a:ext cx="2371163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/>
              <a:t>精益标准化</a:t>
            </a:r>
            <a:r>
              <a:rPr lang="zh-CN" altLang="en-US" b="1" dirty="0" smtClean="0"/>
              <a:t>规范</a:t>
            </a:r>
            <a:endParaRPr lang="en-US" altLang="zh-CN" b="1" dirty="0" smtClean="0"/>
          </a:p>
          <a:p>
            <a:pPr algn="ctr"/>
            <a:r>
              <a:rPr lang="en-US" altLang="zh-CN" sz="1100" b="1" dirty="0"/>
              <a:t>The </a:t>
            </a:r>
            <a:r>
              <a:rPr lang="en-US" altLang="zh-CN" sz="1100" b="1" dirty="0" smtClean="0"/>
              <a:t>Lean Standard Specification</a:t>
            </a:r>
            <a:endParaRPr lang="en-US" altLang="zh-CN" sz="1100" b="1" dirty="0"/>
          </a:p>
        </p:txBody>
      </p:sp>
      <p:sp>
        <p:nvSpPr>
          <p:cNvPr id="6" name="右箭头 5"/>
          <p:cNvSpPr/>
          <p:nvPr/>
        </p:nvSpPr>
        <p:spPr bwMode="auto">
          <a:xfrm rot="16200000">
            <a:off x="4791521" y="4370785"/>
            <a:ext cx="394970" cy="1008000"/>
          </a:xfrm>
          <a:prstGeom prst="rightArrow">
            <a:avLst/>
          </a:prstGeom>
          <a:noFill/>
          <a:ln w="0">
            <a:solidFill>
              <a:schemeClr val="tx1"/>
            </a:solidFill>
            <a:rou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89916" y="2420888"/>
            <a:ext cx="4451350" cy="2238433"/>
          </a:xfrm>
          <a:prstGeom prst="rect">
            <a:avLst/>
          </a:prstGeom>
          <a:noFill/>
          <a:ln w="15875">
            <a:solidFill>
              <a:schemeClr val="tx1"/>
            </a:solidFill>
            <a:round/>
          </a:ln>
        </p:spPr>
        <p:txBody>
          <a:bodyPr wrap="square" lIns="71755" tIns="288290" rIns="0" bIns="252095" anchor="ctr">
            <a:spAutoFit/>
          </a:bodyPr>
          <a:lstStyle/>
          <a:p>
            <a:pPr marL="0" indent="0">
              <a:buFont typeface="+mj-lt"/>
              <a:buNone/>
            </a:pPr>
            <a:r>
              <a:rPr lang="zh-CN" altLang="en-US" sz="1200" dirty="0" smtClean="0">
                <a:sym typeface="+mn-ea"/>
              </a:rPr>
              <a:t>固化</a:t>
            </a:r>
            <a:r>
              <a:rPr lang="zh-CN" altLang="en-US" sz="1200" dirty="0">
                <a:sym typeface="+mn-ea"/>
              </a:rPr>
              <a:t>精益成果，实现数据自动采集</a:t>
            </a:r>
            <a:endParaRPr lang="zh-CN" altLang="en-US" sz="1200" dirty="0">
              <a:sym typeface="+mn-ea"/>
            </a:endParaRPr>
          </a:p>
          <a:p>
            <a:pPr marL="0" lvl="0" indent="0" algn="l">
              <a:buFont typeface="Wingdings" panose="05000000000000000000" charset="0"/>
              <a:buNone/>
            </a:pPr>
            <a:r>
              <a:rPr lang="zh-CN" altLang="en-US" sz="1200" dirty="0">
                <a:sym typeface="+mn-ea"/>
              </a:rPr>
              <a:t>（产量、节拍、设备状态）</a:t>
            </a:r>
            <a:r>
              <a:rPr lang="zh-CN" altLang="en-US" sz="1200" dirty="0" smtClean="0">
                <a:sym typeface="+mn-ea"/>
              </a:rPr>
              <a:t>；</a:t>
            </a:r>
            <a:endParaRPr lang="en-US" altLang="zh-CN" sz="1200" dirty="0" smtClean="0">
              <a:sym typeface="+mn-ea"/>
            </a:endParaRPr>
          </a:p>
          <a:p>
            <a:r>
              <a:rPr lang="en-US" altLang="zh-CN" sz="1000" dirty="0"/>
              <a:t>C</a:t>
            </a:r>
            <a:r>
              <a:rPr lang="en-US" sz="1000" dirty="0" smtClean="0"/>
              <a:t>onsolidate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lean results, to </a:t>
            </a:r>
            <a:r>
              <a:rPr lang="en-US" altLang="zh-CN" sz="1000" dirty="0" smtClean="0"/>
              <a:t>achieve </a:t>
            </a:r>
            <a:r>
              <a:rPr lang="en-US" altLang="zh-CN" sz="1000" dirty="0"/>
              <a:t>automatic data acquisition (production, </a:t>
            </a:r>
            <a:r>
              <a:rPr lang="en-US" altLang="zh-CN" sz="1000" dirty="0" err="1" smtClean="0"/>
              <a:t>takt</a:t>
            </a:r>
            <a:r>
              <a:rPr lang="en-US" altLang="zh-CN" sz="1000" dirty="0" smtClean="0"/>
              <a:t>, </a:t>
            </a:r>
            <a:r>
              <a:rPr lang="en-US" altLang="zh-CN" sz="1000" dirty="0"/>
              <a:t>equipment status);</a:t>
            </a:r>
            <a:endParaRPr lang="zh-CN" altLang="en-US" sz="1000" dirty="0"/>
          </a:p>
          <a:p>
            <a:pPr marL="171450" lvl="0" indent="-171450">
              <a:buFont typeface="Wingdings" panose="05000000000000000000" charset="0"/>
              <a:buChar char="l"/>
            </a:pPr>
            <a:r>
              <a:rPr lang="zh-CN" altLang="en-US" sz="1200" dirty="0">
                <a:sym typeface="+mn-ea"/>
              </a:rPr>
              <a:t> 效率损失数字化</a:t>
            </a:r>
            <a:r>
              <a:rPr lang="en-US" altLang="zh-CN" sz="1200" dirty="0">
                <a:sym typeface="+mn-ea"/>
              </a:rPr>
              <a:t>/</a:t>
            </a:r>
            <a:r>
              <a:rPr lang="zh-CN" altLang="en-US" sz="1200" dirty="0">
                <a:sym typeface="+mn-ea"/>
              </a:rPr>
              <a:t>目视化，实现准确改善</a:t>
            </a:r>
            <a:r>
              <a:rPr lang="zh-CN" altLang="en-US" sz="1200" dirty="0" smtClean="0">
                <a:sym typeface="+mn-ea"/>
              </a:rPr>
              <a:t>；</a:t>
            </a:r>
            <a:r>
              <a:rPr lang="en-US" altLang="zh-CN" sz="1200" dirty="0">
                <a:sym typeface="+mn-ea"/>
              </a:rPr>
              <a:t> </a:t>
            </a:r>
            <a:r>
              <a:rPr lang="en-US" altLang="zh-CN" sz="1000" dirty="0" smtClean="0">
                <a:sym typeface="+mn-ea"/>
              </a:rPr>
              <a:t>Digitalize/Visualize</a:t>
            </a:r>
            <a:r>
              <a:rPr lang="zh-CN" altLang="en-US" sz="1000" dirty="0" smtClean="0">
                <a:sym typeface="+mn-ea"/>
              </a:rPr>
              <a:t> </a:t>
            </a:r>
            <a:r>
              <a:rPr lang="en-US" altLang="zh-CN" sz="1000" dirty="0" smtClean="0">
                <a:sym typeface="+mn-ea"/>
              </a:rPr>
              <a:t>of</a:t>
            </a:r>
            <a:r>
              <a:rPr lang="zh-CN" altLang="en-US" sz="1000" dirty="0" smtClean="0">
                <a:sym typeface="+mn-ea"/>
              </a:rPr>
              <a:t> </a:t>
            </a:r>
            <a:r>
              <a:rPr lang="en-US" altLang="zh-CN" sz="1000" dirty="0" smtClean="0">
                <a:sym typeface="+mn-ea"/>
              </a:rPr>
              <a:t>efficiency</a:t>
            </a:r>
            <a:r>
              <a:rPr lang="zh-CN" altLang="en-US" sz="1000" dirty="0" smtClean="0">
                <a:sym typeface="+mn-ea"/>
              </a:rPr>
              <a:t> </a:t>
            </a:r>
            <a:r>
              <a:rPr lang="en-US" altLang="zh-CN" sz="1000" dirty="0" smtClean="0">
                <a:sym typeface="+mn-ea"/>
              </a:rPr>
              <a:t>loss, achieve </a:t>
            </a:r>
            <a:r>
              <a:rPr lang="en-US" altLang="zh-CN" sz="1000" dirty="0">
                <a:sym typeface="+mn-ea"/>
              </a:rPr>
              <a:t>the accurate </a:t>
            </a:r>
            <a:r>
              <a:rPr lang="en-US" altLang="zh-CN" sz="1000" dirty="0" smtClean="0">
                <a:sym typeface="+mn-ea"/>
              </a:rPr>
              <a:t>improvement;</a:t>
            </a:r>
            <a:endParaRPr lang="zh-CN" altLang="en-US" sz="1000" dirty="0">
              <a:sym typeface="+mn-ea"/>
            </a:endParaRPr>
          </a:p>
          <a:p>
            <a:pPr marL="171450" lvl="0" indent="-171450">
              <a:buFont typeface="Wingdings" panose="05000000000000000000" charset="0"/>
              <a:buChar char="l"/>
            </a:pPr>
            <a:r>
              <a:rPr lang="zh-CN" altLang="en-US" sz="1200" dirty="0">
                <a:sym typeface="+mn-ea"/>
              </a:rPr>
              <a:t> 生产异常实时报警，报警信号自动逐级触发，不放错一个问题，让管理看得</a:t>
            </a:r>
            <a:r>
              <a:rPr lang="zh-CN" altLang="en-US" sz="1200" dirty="0" smtClean="0">
                <a:sym typeface="+mn-ea"/>
              </a:rPr>
              <a:t>见；</a:t>
            </a:r>
            <a:r>
              <a:rPr lang="en-US" altLang="zh-CN" sz="1000" dirty="0" smtClean="0">
                <a:sym typeface="+mn-ea"/>
              </a:rPr>
              <a:t>Production </a:t>
            </a:r>
            <a:r>
              <a:rPr lang="en-US" altLang="zh-CN" sz="1000" dirty="0">
                <a:sym typeface="+mn-ea"/>
              </a:rPr>
              <a:t>abnormal alarm, real-time alarm signal automatically triggered by level, and not to put a wrong question, make visible </a:t>
            </a:r>
            <a:r>
              <a:rPr lang="en-US" altLang="zh-CN" sz="1000" dirty="0" smtClean="0">
                <a:sym typeface="+mn-ea"/>
              </a:rPr>
              <a:t>management</a:t>
            </a:r>
            <a:r>
              <a:rPr lang="zh-CN" altLang="en-US" sz="1000" dirty="0" smtClean="0">
                <a:sym typeface="+mn-ea"/>
              </a:rPr>
              <a:t>；</a:t>
            </a:r>
            <a:endParaRPr lang="en-US" altLang="zh-CN" sz="1000" dirty="0" smtClean="0"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9915" y="5150955"/>
            <a:ext cx="7689215" cy="152157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square" lIns="360045" tIns="179705" rIns="0" bIns="107950" anchor="ctr">
            <a:spAutoFit/>
          </a:bodyPr>
          <a:lstStyle/>
          <a:p>
            <a:pPr marL="171450" indent="-171450">
              <a:buFont typeface="Wingdings" panose="05000000000000000000" charset="0"/>
              <a:buChar char="ü"/>
            </a:pPr>
            <a:r>
              <a:rPr lang="zh-CN" altLang="en-US" sz="1600" dirty="0"/>
              <a:t>精益</a:t>
            </a:r>
            <a:r>
              <a:rPr lang="zh-CN" altLang="en-US" sz="1600" dirty="0" smtClean="0"/>
              <a:t>规范化 </a:t>
            </a:r>
            <a:r>
              <a:rPr lang="en-US" altLang="zh-CN" sz="1100" dirty="0"/>
              <a:t>Lean </a:t>
            </a:r>
            <a:r>
              <a:rPr lang="en-US" altLang="zh-CN" sz="1100" dirty="0" smtClean="0"/>
              <a:t>Standardization</a:t>
            </a:r>
            <a:endParaRPr lang="zh-CN" altLang="en-US" sz="1600" dirty="0"/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zh-CN" altLang="en-US" sz="1600" dirty="0"/>
              <a:t>热工</a:t>
            </a:r>
            <a:r>
              <a:rPr lang="en-US" altLang="zh-CN" sz="1600" dirty="0"/>
              <a:t>OEE</a:t>
            </a:r>
            <a:r>
              <a:rPr lang="zh-CN" altLang="en-US" sz="1600" dirty="0"/>
              <a:t>改善</a:t>
            </a:r>
            <a:r>
              <a:rPr lang="zh-CN" altLang="en-US" sz="1600" dirty="0" smtClean="0"/>
              <a:t>手册 </a:t>
            </a:r>
            <a:r>
              <a:rPr lang="en-US" altLang="zh-CN" sz="1100" dirty="0" smtClean="0"/>
              <a:t>Thermal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Process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OEE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Improvement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Manual</a:t>
            </a:r>
            <a:r>
              <a:rPr lang="zh-CN" altLang="en-US" sz="1100" dirty="0" smtClean="0"/>
              <a:t> </a:t>
            </a:r>
            <a:endParaRPr lang="zh-CN" altLang="en-US" sz="1600" dirty="0"/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zh-CN" altLang="en-US" sz="1600" dirty="0"/>
              <a:t>机加工人均产出改善</a:t>
            </a:r>
            <a:r>
              <a:rPr lang="zh-CN" altLang="en-US" sz="1600" dirty="0" smtClean="0"/>
              <a:t>手册 </a:t>
            </a:r>
            <a:r>
              <a:rPr lang="en-US" altLang="zh-CN" sz="1100" dirty="0" smtClean="0"/>
              <a:t>Average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Machining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Output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Improvement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Manual</a:t>
            </a:r>
            <a:endParaRPr lang="zh-CN" altLang="en-US" sz="1100" dirty="0"/>
          </a:p>
          <a:p>
            <a:pPr marL="171450" indent="-171450">
              <a:buFont typeface="Wingdings" panose="05000000000000000000" charset="0"/>
              <a:buChar char="ü"/>
            </a:pPr>
            <a:r>
              <a:rPr lang="zh-CN" altLang="en-US" sz="1600" dirty="0"/>
              <a:t>标准化排产</a:t>
            </a:r>
            <a:r>
              <a:rPr lang="zh-CN" altLang="en-US" sz="1600" dirty="0" smtClean="0"/>
              <a:t>手册 </a:t>
            </a:r>
            <a:r>
              <a:rPr lang="en-US" altLang="zh-CN" sz="1100" dirty="0"/>
              <a:t>Standardized </a:t>
            </a:r>
            <a:r>
              <a:rPr lang="en-US" altLang="zh-CN" sz="1100" dirty="0" smtClean="0"/>
              <a:t>Production Scheduling Manual</a:t>
            </a:r>
            <a:endParaRPr lang="zh-CN" altLang="en-US" sz="1600" dirty="0"/>
          </a:p>
          <a:p>
            <a:pPr marL="171450" indent="-171450" algn="l">
              <a:buFont typeface="Wingdings" panose="05000000000000000000" charset="0"/>
              <a:buChar char="ü"/>
            </a:pPr>
            <a:r>
              <a:rPr lang="zh-CN" altLang="en-US" sz="1600" dirty="0"/>
              <a:t>库存管理标准</a:t>
            </a:r>
            <a:r>
              <a:rPr lang="zh-CN" altLang="en-US" sz="1600" dirty="0" smtClean="0"/>
              <a:t>手册 </a:t>
            </a:r>
            <a:r>
              <a:rPr lang="en-US" altLang="zh-CN" sz="1100" dirty="0" smtClean="0"/>
              <a:t>Inventory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Management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Standard</a:t>
            </a:r>
            <a:r>
              <a:rPr lang="zh-CN" altLang="en-US" sz="1100" dirty="0" smtClean="0"/>
              <a:t> </a:t>
            </a:r>
            <a:r>
              <a:rPr lang="en-US" altLang="zh-CN" sz="1100" dirty="0" smtClean="0"/>
              <a:t>Manual</a:t>
            </a:r>
            <a:endParaRPr lang="zh-CN" altLang="en-US" sz="1100" dirty="0"/>
          </a:p>
        </p:txBody>
      </p:sp>
      <p:sp>
        <p:nvSpPr>
          <p:cNvPr id="37" name="矩形 36"/>
          <p:cNvSpPr/>
          <p:nvPr/>
        </p:nvSpPr>
        <p:spPr>
          <a:xfrm>
            <a:off x="5169535" y="2446546"/>
            <a:ext cx="3110230" cy="210312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square" lIns="467995" tIns="0" rIns="0" bIns="0" anchor="ctr">
            <a:spAutoFit/>
          </a:bodyPr>
          <a:lstStyle/>
          <a:p>
            <a:pPr marL="0" indent="0">
              <a:buFont typeface="+mj-lt"/>
              <a:buNone/>
            </a:pPr>
            <a:endParaRPr lang="en-US" altLang="zh-CN" dirty="0"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2000" dirty="0">
                <a:sym typeface="+mn-ea"/>
              </a:rPr>
              <a:t>库存管理</a:t>
            </a:r>
            <a:r>
              <a:rPr lang="zh-CN" altLang="en-US" sz="2000" dirty="0" smtClean="0">
                <a:sym typeface="+mn-ea"/>
              </a:rPr>
              <a:t>数字化</a:t>
            </a:r>
            <a:endParaRPr lang="en-US" altLang="zh-CN" sz="2000" dirty="0">
              <a:sym typeface="+mn-ea"/>
            </a:endParaRPr>
          </a:p>
          <a:p>
            <a:r>
              <a:rPr lang="en-US" altLang="zh-CN" sz="1200" dirty="0" smtClean="0">
                <a:sym typeface="+mn-ea"/>
              </a:rPr>
              <a:t>Inventory</a:t>
            </a:r>
            <a:r>
              <a:rPr lang="zh-CN" altLang="en-US" sz="1200" dirty="0" smtClean="0">
                <a:sym typeface="+mn-ea"/>
              </a:rPr>
              <a:t> </a:t>
            </a:r>
            <a:r>
              <a:rPr lang="en-US" altLang="zh-CN" sz="1200" dirty="0" smtClean="0">
                <a:sym typeface="+mn-ea"/>
              </a:rPr>
              <a:t>Digitalization</a:t>
            </a:r>
            <a:endParaRPr lang="zh-CN" altLang="en-US" sz="1200" dirty="0"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endParaRPr lang="zh-CN" altLang="en-US" sz="2000" dirty="0">
              <a:sym typeface="+mn-ea"/>
            </a:endParaRPr>
          </a:p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2000" dirty="0">
                <a:sym typeface="+mn-ea"/>
              </a:rPr>
              <a:t>库存实时</a:t>
            </a:r>
            <a:r>
              <a:rPr lang="zh-CN" altLang="en-US" sz="2000" dirty="0" smtClean="0">
                <a:sym typeface="+mn-ea"/>
              </a:rPr>
              <a:t>预警</a:t>
            </a:r>
            <a:endParaRPr lang="en-US" altLang="zh-CN" sz="2000" dirty="0" smtClean="0">
              <a:sym typeface="+mn-ea"/>
            </a:endParaRPr>
          </a:p>
          <a:p>
            <a:r>
              <a:rPr lang="en-US" altLang="zh-CN" sz="1200" dirty="0" smtClean="0">
                <a:sym typeface="+mn-ea"/>
              </a:rPr>
              <a:t>Inventory</a:t>
            </a:r>
            <a:r>
              <a:rPr lang="zh-CN" altLang="en-US" sz="1200" dirty="0" smtClean="0">
                <a:sym typeface="+mn-ea"/>
              </a:rPr>
              <a:t> </a:t>
            </a:r>
            <a:r>
              <a:rPr lang="en-US" altLang="zh-CN" sz="1200" dirty="0" smtClean="0">
                <a:sym typeface="+mn-ea"/>
              </a:rPr>
              <a:t>Real-time</a:t>
            </a:r>
            <a:r>
              <a:rPr lang="zh-CN" altLang="en-US" sz="1200" dirty="0" smtClean="0">
                <a:sym typeface="+mn-ea"/>
              </a:rPr>
              <a:t> </a:t>
            </a:r>
            <a:r>
              <a:rPr lang="en-US" altLang="zh-CN" sz="1200" dirty="0" smtClean="0">
                <a:sym typeface="+mn-ea"/>
              </a:rPr>
              <a:t>Alarm</a:t>
            </a:r>
            <a:endParaRPr lang="zh-CN" altLang="en-US" sz="1200" dirty="0">
              <a:sym typeface="+mn-ea"/>
            </a:endParaRPr>
          </a:p>
          <a:p>
            <a:pPr marL="0" indent="0">
              <a:buFont typeface="+mj-lt"/>
              <a:buNone/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Font typeface="+mj-lt"/>
              <a:buNone/>
            </a:pP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056057" y="1883950"/>
            <a:ext cx="1645002" cy="53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dirty="0">
                <a:sym typeface="+mn-ea"/>
              </a:rPr>
              <a:t>导入</a:t>
            </a:r>
            <a:r>
              <a:rPr lang="en-US" altLang="zh-CN" dirty="0">
                <a:sym typeface="+mn-ea"/>
              </a:rPr>
              <a:t>MES</a:t>
            </a:r>
            <a:r>
              <a:rPr lang="zh-CN" altLang="en-US" dirty="0" smtClean="0">
                <a:sym typeface="+mn-ea"/>
              </a:rPr>
              <a:t>系统</a:t>
            </a:r>
            <a:endParaRPr lang="en-US" altLang="zh-CN" dirty="0" smtClean="0">
              <a:sym typeface="+mn-ea"/>
            </a:endParaRPr>
          </a:p>
          <a:p>
            <a:pPr algn="ctr"/>
            <a:r>
              <a:rPr lang="en-US" altLang="zh-CN" sz="1100" dirty="0"/>
              <a:t>Import the MES system</a:t>
            </a:r>
            <a:endParaRPr lang="zh-CN" altLang="en-US" sz="1100" dirty="0"/>
          </a:p>
        </p:txBody>
      </p:sp>
      <p:sp>
        <p:nvSpPr>
          <p:cNvPr id="39" name="文本框 38"/>
          <p:cNvSpPr txBox="1"/>
          <p:nvPr/>
        </p:nvSpPr>
        <p:spPr>
          <a:xfrm>
            <a:off x="5772150" y="1883950"/>
            <a:ext cx="1739478" cy="538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ym typeface="+mn-ea"/>
              </a:rPr>
              <a:t>导入</a:t>
            </a:r>
            <a:r>
              <a:rPr lang="en-US" altLang="zh-CN" dirty="0">
                <a:sym typeface="+mn-ea"/>
              </a:rPr>
              <a:t>WMS</a:t>
            </a:r>
            <a:r>
              <a:rPr lang="zh-CN" altLang="en-US" dirty="0" smtClean="0">
                <a:sym typeface="+mn-ea"/>
              </a:rPr>
              <a:t>系统</a:t>
            </a:r>
            <a:endParaRPr lang="en-US" altLang="zh-CN" dirty="0">
              <a:sym typeface="+mn-ea"/>
            </a:endParaRPr>
          </a:p>
          <a:p>
            <a:pPr algn="ctr"/>
            <a:r>
              <a:rPr lang="en-US" altLang="zh-CN" sz="1100" dirty="0" smtClean="0">
                <a:sym typeface="+mn-ea"/>
              </a:rPr>
              <a:t>Import</a:t>
            </a:r>
            <a:r>
              <a:rPr lang="zh-CN" altLang="en-US" sz="1100" dirty="0" smtClean="0">
                <a:sym typeface="+mn-ea"/>
              </a:rPr>
              <a:t> </a:t>
            </a:r>
            <a:r>
              <a:rPr lang="en-US" altLang="zh-CN" sz="1100" dirty="0" smtClean="0">
                <a:sym typeface="+mn-ea"/>
              </a:rPr>
              <a:t>the</a:t>
            </a:r>
            <a:r>
              <a:rPr lang="zh-CN" altLang="en-US" sz="1100" dirty="0" smtClean="0">
                <a:sym typeface="+mn-ea"/>
              </a:rPr>
              <a:t> </a:t>
            </a:r>
            <a:r>
              <a:rPr lang="en-US" altLang="zh-CN" sz="1100" dirty="0" smtClean="0">
                <a:sym typeface="+mn-ea"/>
              </a:rPr>
              <a:t>WMS</a:t>
            </a:r>
            <a:r>
              <a:rPr lang="zh-CN" altLang="en-US" sz="1100" dirty="0" smtClean="0">
                <a:sym typeface="+mn-ea"/>
              </a:rPr>
              <a:t> </a:t>
            </a:r>
            <a:r>
              <a:rPr lang="en-US" altLang="zh-CN" sz="1100" dirty="0" smtClean="0">
                <a:sym typeface="+mn-ea"/>
              </a:rPr>
              <a:t>System</a:t>
            </a:r>
            <a:endParaRPr lang="en-US" altLang="zh-CN" sz="1100" dirty="0" smtClean="0"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5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26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8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33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5868144" y="1521928"/>
            <a:ext cx="2416430" cy="442674"/>
          </a:xfrm>
          <a:prstGeom prst="roundRect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精益生产系统 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构图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Lean production 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Structure</a:t>
            </a:r>
            <a:endParaRPr lang="zh-CN" altLang="en-US" sz="1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417830" y="2052320"/>
          <a:ext cx="8540115" cy="460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" r:id="rId1" imgW="12941300" imgH="9512300" progId="Visio.Drawing.11">
                  <p:embed/>
                </p:oleObj>
              </mc:Choice>
              <mc:Fallback>
                <p:oleObj name="" r:id="rId1" imgW="12941300" imgH="9512300" progId="Visio.Drawing.11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17830" y="2052320"/>
                        <a:ext cx="8540115" cy="460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26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8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32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/>
          <p:nvPr/>
        </p:nvGraphicFramePr>
        <p:xfrm>
          <a:off x="388620" y="2176859"/>
          <a:ext cx="8140700" cy="47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" r:id="rId1" imgW="13335000" imgH="6921500" progId="Visio.Drawing.11">
                  <p:embed/>
                </p:oleObj>
              </mc:Choice>
              <mc:Fallback>
                <p:oleObj name="" r:id="rId1" imgW="13335000" imgH="6921500" progId="Visio.Drawing.11">
                  <p:embed/>
                  <p:pic>
                    <p:nvPicPr>
                      <p:cNvPr id="0" name="图片 2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8620" y="2176859"/>
                        <a:ext cx="8140700" cy="47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圆角矩形 24"/>
          <p:cNvSpPr/>
          <p:nvPr/>
        </p:nvSpPr>
        <p:spPr>
          <a:xfrm>
            <a:off x="5399958" y="945965"/>
            <a:ext cx="2952328" cy="1174790"/>
          </a:xfrm>
          <a:prstGeom prst="roundRect">
            <a:avLst/>
          </a:prstGeom>
          <a:noFill/>
          <a:ln w="28575">
            <a:solidFill>
              <a:schemeClr val="bg1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生产管理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 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KS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Production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Overall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Planning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分步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  <a:r>
              <a:rPr lang="zh-CN" altLang="en-US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84345" y="2130985"/>
            <a:ext cx="1727835" cy="506246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6200000">
            <a:off x="6684645" y="5102245"/>
            <a:ext cx="2355215" cy="387946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6200000">
            <a:off x="922655" y="5353699"/>
            <a:ext cx="1878965" cy="38795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127885" y="6330240"/>
            <a:ext cx="1727835" cy="506246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16200000">
            <a:off x="3039110" y="5330204"/>
            <a:ext cx="1878965" cy="387958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</a:ln>
        </p:spPr>
        <p:txBody>
          <a:bodyPr wrap="square" lIns="0" tIns="0" rIns="0" bIns="0" anchor="ctr">
            <a:spAutoFit/>
          </a:bodyPr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6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27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9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33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3899510"/>
            <a:ext cx="2986405" cy="169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09" y="3501008"/>
            <a:ext cx="2840274" cy="14763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17737" y="3068960"/>
            <a:ext cx="914400" cy="36576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  <a:round/>
          </a:ln>
        </p:spPr>
        <p:txBody>
          <a:bodyPr wrap="square" lIns="36195" tIns="36195" rIns="36195" bIns="36195" anchor="ctr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83355" y="2991232"/>
            <a:ext cx="1767205" cy="36576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  <a:round/>
          </a:ln>
        </p:spPr>
        <p:txBody>
          <a:bodyPr wrap="square" lIns="36195" tIns="36195" rIns="36195" bIns="36195" anchor="ctr">
            <a:spAutoFit/>
          </a:bodyPr>
          <a:lstStyle/>
          <a:p>
            <a:pPr algn="ctr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车间机台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产线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52320" y="2990915"/>
            <a:ext cx="914400" cy="36576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  <a:round/>
          </a:ln>
        </p:spPr>
        <p:txBody>
          <a:bodyPr wrap="square" lIns="36195" tIns="36195" rIns="36195" bIns="36195" anchor="ctr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489" y="3561755"/>
            <a:ext cx="2229575" cy="1361617"/>
          </a:xfrm>
          <a:prstGeom prst="rect">
            <a:avLst/>
          </a:prstGeom>
          <a:ln w="22225">
            <a:solidFill>
              <a:srgbClr val="FF0000"/>
            </a:solidFill>
          </a:ln>
        </p:spPr>
      </p:pic>
      <p:pic>
        <p:nvPicPr>
          <p:cNvPr id="31747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65" y="5025892"/>
            <a:ext cx="2910383" cy="1787484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5" name="肘形连接符 24"/>
          <p:cNvCxnSpPr>
            <a:stCxn id="10" idx="1"/>
            <a:endCxn id="8" idx="1"/>
          </p:cNvCxnSpPr>
          <p:nvPr/>
        </p:nvCxnSpPr>
        <p:spPr>
          <a:xfrm rot="10800000" flipV="1">
            <a:off x="3875709" y="3174112"/>
            <a:ext cx="107646" cy="1065066"/>
          </a:xfrm>
          <a:prstGeom prst="bentConnector3">
            <a:avLst>
              <a:gd name="adj1" fmla="val 312363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0" idx="1"/>
            <a:endCxn id="31747" idx="1"/>
          </p:cNvCxnSpPr>
          <p:nvPr/>
        </p:nvCxnSpPr>
        <p:spPr>
          <a:xfrm rot="10800000" flipV="1">
            <a:off x="3893865" y="3174112"/>
            <a:ext cx="89490" cy="2745522"/>
          </a:xfrm>
          <a:prstGeom prst="bentConnector3">
            <a:avLst>
              <a:gd name="adj1" fmla="val 355448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9" idx="2"/>
            <a:endCxn id="7" idx="0"/>
          </p:cNvCxnSpPr>
          <p:nvPr/>
        </p:nvCxnSpPr>
        <p:spPr>
          <a:xfrm rot="5400000">
            <a:off x="1441431" y="3666004"/>
            <a:ext cx="464790" cy="2222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1" idx="2"/>
            <a:endCxn id="12" idx="0"/>
          </p:cNvCxnSpPr>
          <p:nvPr/>
        </p:nvCxnSpPr>
        <p:spPr>
          <a:xfrm rot="16200000" flipH="1">
            <a:off x="7809358" y="3456836"/>
            <a:ext cx="205080" cy="4757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331640" y="2060847"/>
            <a:ext cx="2558782" cy="8227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 smtClean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实时监控</a:t>
            </a:r>
            <a:endParaRPr lang="en-US" altLang="zh-CN" sz="1600" b="1" dirty="0" smtClean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 smtClean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Real time monitoring</a:t>
            </a:r>
            <a:endParaRPr lang="en-US" altLang="zh-CN" sz="1100" b="1" dirty="0" smtClean="0">
              <a:solidFill>
                <a:srgbClr val="015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进度、库存、状态 </a:t>
            </a:r>
            <a:endParaRPr lang="en-US" altLang="zh-CN" sz="12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Progress</a:t>
            </a:r>
            <a:r>
              <a:rPr lang="zh-CN" altLang="en-US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Inventory</a:t>
            </a:r>
            <a:r>
              <a:rPr lang="zh-CN" altLang="en-US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Status</a:t>
            </a:r>
            <a:r>
              <a:rPr lang="zh-CN" altLang="en-US" sz="12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26232" y="2132856"/>
            <a:ext cx="2678216" cy="6788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全面目视</a:t>
            </a:r>
            <a:endParaRPr lang="en-US" altLang="zh-CN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Overall Vision</a:t>
            </a:r>
            <a:endParaRPr lang="en-US" altLang="zh-CN" sz="1100" b="1" dirty="0">
              <a:solidFill>
                <a:srgbClr val="015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5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</a:t>
            </a:r>
            <a:r>
              <a:rPr lang="zh-CN" altLang="en-US" sz="115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看板</a:t>
            </a:r>
            <a:r>
              <a:rPr lang="zh-CN" altLang="en-US" sz="115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15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Kanban </a:t>
            </a:r>
            <a:r>
              <a:rPr lang="zh-CN" altLang="en-US" sz="115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手机</a:t>
            </a:r>
            <a:r>
              <a:rPr lang="en-US" altLang="zh-CN" sz="115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iphone</a:t>
            </a:r>
            <a:endParaRPr lang="en-US" altLang="zh-CN" sz="115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肘形连接符 34"/>
          <p:cNvCxnSpPr>
            <a:stCxn id="29" idx="3"/>
            <a:endCxn id="42" idx="1"/>
          </p:cNvCxnSpPr>
          <p:nvPr/>
        </p:nvCxnSpPr>
        <p:spPr>
          <a:xfrm>
            <a:off x="3890422" y="2472208"/>
            <a:ext cx="2035810" cy="56"/>
          </a:xfrm>
          <a:prstGeom prst="bentConnector3">
            <a:avLst>
              <a:gd name="adj1" fmla="val 50000"/>
            </a:avLst>
          </a:prstGeom>
          <a:ln w="15875">
            <a:solidFill>
              <a:srgbClr val="0070C0"/>
            </a:solidFill>
            <a:prstDash val="sysDash"/>
            <a:headEnd type="triangl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98" y="5020511"/>
            <a:ext cx="1033670" cy="17909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301" y="5020511"/>
            <a:ext cx="1019764" cy="17909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0" name="矩形 39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0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51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3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57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12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2022475"/>
            <a:ext cx="5127625" cy="223647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141" name="图片 51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4456430"/>
            <a:ext cx="4226560" cy="214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4456430"/>
            <a:ext cx="4172585" cy="2324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850" y="3734435"/>
            <a:ext cx="1550670" cy="5962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实时监控</a:t>
            </a:r>
            <a:endParaRPr lang="en-US" altLang="zh-CN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Real time monitoring</a:t>
            </a:r>
            <a:endParaRPr lang="en-US" altLang="zh-CN" sz="1100" b="1" dirty="0">
              <a:solidFill>
                <a:srgbClr val="015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b="1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</a:t>
            </a:r>
            <a:r>
              <a:rPr lang="en-US" altLang="zh-CN" sz="1100" b="1" dirty="0">
                <a:solidFill>
                  <a:srgbClr val="A6A6A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1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endParaRPr lang="zh-CN" altLang="en-US" sz="11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8980" y="1328717"/>
            <a:ext cx="1440815" cy="7188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深度分析</a:t>
            </a:r>
            <a:endParaRPr lang="en-US" altLang="zh-CN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Profundity Analysis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OEE</a:t>
            </a:r>
            <a:r>
              <a:rPr lang="en-US" altLang="zh-CN" sz="1100" b="1" dirty="0">
                <a:solidFill>
                  <a:srgbClr val="A6A6A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OTD  MTTB</a:t>
            </a:r>
            <a:endParaRPr lang="zh-CN" altLang="en-US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3645" y="3709670"/>
            <a:ext cx="1440815" cy="7188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深度分析</a:t>
            </a:r>
            <a:endParaRPr lang="en-US" altLang="zh-CN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Profundity Analysis</a:t>
            </a:r>
            <a:endParaRPr lang="en-US" altLang="zh-CN" sz="1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11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OEE  </a:t>
            </a:r>
            <a:r>
              <a:rPr lang="en-US" altLang="zh-CN" sz="1100" b="1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A6A6A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OTD  </a:t>
            </a:r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MTTB</a:t>
            </a:r>
            <a:endParaRPr lang="en-US" altLang="zh-CN" sz="11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肘形连接符 25"/>
          <p:cNvCxnSpPr>
            <a:stCxn id="38914" idx="2"/>
            <a:endCxn id="5141" idx="0"/>
          </p:cNvCxnSpPr>
          <p:nvPr/>
        </p:nvCxnSpPr>
        <p:spPr>
          <a:xfrm rot="16200000" flipH="1">
            <a:off x="5875638" y="3430887"/>
            <a:ext cx="197485" cy="185359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5" idx="0"/>
            <a:endCxn id="38914" idx="2"/>
          </p:cNvCxnSpPr>
          <p:nvPr/>
        </p:nvCxnSpPr>
        <p:spPr>
          <a:xfrm rot="5400000" flipH="1" flipV="1">
            <a:off x="3593290" y="3002139"/>
            <a:ext cx="197485" cy="271109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29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30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2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37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81" y="2571659"/>
            <a:ext cx="3683519" cy="2441517"/>
          </a:xfrm>
        </p:spPr>
      </p:pic>
      <p:pic>
        <p:nvPicPr>
          <p:cNvPr id="6" name="内容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2" y="5228321"/>
            <a:ext cx="3845898" cy="1566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文本框 42"/>
          <p:cNvSpPr txBox="1"/>
          <p:nvPr/>
        </p:nvSpPr>
        <p:spPr>
          <a:xfrm>
            <a:off x="5919469" y="1810206"/>
            <a:ext cx="2595783" cy="619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大数据分析</a:t>
            </a:r>
            <a:endParaRPr lang="zh-CN" altLang="en-US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Database</a:t>
            </a:r>
            <a:endParaRPr lang="en-US" altLang="zh-CN" sz="1100" b="1" dirty="0">
              <a:solidFill>
                <a:srgbClr val="015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工厂</a:t>
            </a:r>
            <a:r>
              <a:rPr lang="zh-CN" altLang="en-US" sz="10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地图 </a:t>
            </a:r>
            <a:r>
              <a:rPr lang="en-US" altLang="zh-CN" sz="10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Factory</a:t>
            </a:r>
            <a:r>
              <a:rPr lang="zh-CN" altLang="en-US" sz="10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5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Layout</a:t>
            </a:r>
            <a:endParaRPr lang="zh-CN" altLang="en-US" sz="105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07563" y="1700808"/>
            <a:ext cx="2905028" cy="8693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全面目视</a:t>
            </a:r>
            <a:endParaRPr lang="en-US" altLang="zh-CN" sz="1600" b="1" dirty="0">
              <a:solidFill>
                <a:srgbClr val="01509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1100" b="1" dirty="0">
                <a:solidFill>
                  <a:srgbClr val="015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Overall Vision</a:t>
            </a:r>
            <a:endParaRPr lang="en-US" altLang="zh-CN" sz="1100" b="1" dirty="0">
              <a:solidFill>
                <a:srgbClr val="015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智能指挥</a:t>
            </a:r>
            <a:r>
              <a:rPr lang="zh-CN" altLang="en-US" sz="11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中心 </a:t>
            </a:r>
            <a:r>
              <a:rPr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Intelligent</a:t>
            </a:r>
            <a:r>
              <a:rPr lang="zh-CN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Command</a:t>
            </a:r>
            <a:r>
              <a:rPr lang="zh-CN" altLang="en-US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Center</a:t>
            </a:r>
            <a:endParaRPr lang="zh-CN" altLang="en-US" sz="1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6588125" y="5012665"/>
            <a:ext cx="432435" cy="216535"/>
          </a:xfrm>
          <a:prstGeom prst="downArrow">
            <a:avLst/>
          </a:prstGeom>
          <a:noFill/>
          <a:ln w="0">
            <a:solidFill>
              <a:srgbClr val="FF0000"/>
            </a:solidFill>
            <a:round/>
          </a:ln>
        </p:spPr>
        <p:txBody>
          <a:bodyPr wrap="none" lIns="0" tIns="0" rIns="0" bIns="0" anchor="ctr">
            <a:spAutoFit/>
          </a:bodyPr>
          <a:lstStyle/>
          <a:p>
            <a:endParaRPr lang="zh-CN" altLang="en-US"/>
          </a:p>
        </p:txBody>
      </p:sp>
      <p:cxnSp>
        <p:nvCxnSpPr>
          <p:cNvPr id="27" name="直接箭头连接符 26"/>
          <p:cNvCxnSpPr>
            <a:stCxn id="42" idx="3"/>
          </p:cNvCxnSpPr>
          <p:nvPr/>
        </p:nvCxnSpPr>
        <p:spPr>
          <a:xfrm flipV="1">
            <a:off x="4212591" y="2130438"/>
            <a:ext cx="1397634" cy="5028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3" y="4817676"/>
            <a:ext cx="3878491" cy="199570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156121" y="404664"/>
            <a:ext cx="3444875" cy="384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solution 5/5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3" y="2569392"/>
            <a:ext cx="3878491" cy="2155752"/>
          </a:xfrm>
          <a:prstGeom prst="rect">
            <a:avLst/>
          </a:prstGeom>
        </p:spPr>
      </p:pic>
      <p:grpSp>
        <p:nvGrpSpPr>
          <p:cNvPr id="46" name="组合 1"/>
          <p:cNvGrpSpPr/>
          <p:nvPr/>
        </p:nvGrpSpPr>
        <p:grpSpPr>
          <a:xfrm>
            <a:off x="589915" y="872490"/>
            <a:ext cx="5053965" cy="1043940"/>
            <a:chOff x="581088" y="887473"/>
            <a:chExt cx="5054072" cy="1402638"/>
          </a:xfrm>
        </p:grpSpPr>
        <p:sp>
          <p:nvSpPr>
            <p:cNvPr id="47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机加人均产出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Capita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Machining Output Improvement 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库存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降低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Inventory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Reduction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9" name="组合 3"/>
            <p:cNvGrpSpPr/>
            <p:nvPr/>
          </p:nvGrpSpPr>
          <p:grpSpPr>
            <a:xfrm>
              <a:off x="581088" y="887473"/>
              <a:ext cx="374072" cy="1402638"/>
              <a:chOff x="581088" y="887473"/>
              <a:chExt cx="374072" cy="1402638"/>
            </a:xfrm>
          </p:grpSpPr>
          <p:cxnSp>
            <p:nvCxnSpPr>
              <p:cNvPr id="53" name="直接连接符 27"/>
              <p:cNvCxnSpPr/>
              <p:nvPr/>
            </p:nvCxnSpPr>
            <p:spPr>
              <a:xfrm flipH="1">
                <a:off x="602678" y="887473"/>
                <a:ext cx="8890" cy="1402638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28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29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31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7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4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标题 2"/>
            <p:cNvSpPr txBox="1"/>
            <p:nvPr/>
          </p:nvSpPr>
          <p:spPr>
            <a:xfrm>
              <a:off x="955160" y="190264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标准化及</a:t>
              </a:r>
              <a:r>
                <a:rPr lang="zh-CN" altLang="en-US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信息化 </a:t>
              </a:r>
              <a:r>
                <a:rPr lang="en-US" altLang="zh-CN" sz="1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Standardization &amp; IT </a:t>
              </a:r>
              <a:r>
                <a:rPr lang="en-US" altLang="zh-CN" sz="12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Informational</a:t>
              </a:r>
              <a:endParaRPr lang="en-US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热工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OEE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提升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Thermal Process OEE Improvement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项目目标及</a:t>
              </a:r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切入点 </a:t>
              </a:r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 &amp; The Starting </a:t>
              </a:r>
              <a:r>
                <a:rPr lang="en-US" altLang="zh-CN" sz="1200" dirty="0" smtClean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9500" y="2182505"/>
            <a:ext cx="6985000" cy="2492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Clr>
                <a:schemeClr val="accent1"/>
              </a:buClr>
              <a:buSzPct val="115000"/>
            </a:pPr>
            <a:r>
              <a:rPr lang="zh-CN" altLang="en-US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领导讲话</a:t>
            </a:r>
            <a:endParaRPr lang="en-US" altLang="zh-CN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buClr>
                <a:schemeClr val="accent1"/>
              </a:buClr>
              <a:buSzPct val="115000"/>
            </a:pPr>
            <a:r>
              <a:rPr lang="en-US" altLang="zh-CN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Leaders’ Speech</a:t>
            </a:r>
            <a:endParaRPr lang="en-US" altLang="zh-CN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23528" y="1779152"/>
          <a:ext cx="8486955" cy="4329890"/>
        </p:xfrm>
        <a:graphic>
          <a:graphicData uri="http://schemas.openxmlformats.org/drawingml/2006/table">
            <a:tbl>
              <a:tblPr firstRow="1" bandRow="1"/>
              <a:tblGrid>
                <a:gridCol w="649605"/>
                <a:gridCol w="768644"/>
                <a:gridCol w="768644"/>
                <a:gridCol w="4653867"/>
                <a:gridCol w="1646195"/>
              </a:tblGrid>
              <a:tr h="4310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序号</a:t>
                      </a:r>
                      <a:endParaRPr lang="en-US" altLang="zh-CN" sz="16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No. 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自</a:t>
                      </a:r>
                      <a:endParaRPr lang="en-US" altLang="zh-CN" sz="16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From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至</a:t>
                      </a:r>
                      <a:endParaRPr lang="en-US" altLang="zh-CN" sz="16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To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内容</a:t>
                      </a:r>
                      <a:endParaRPr lang="en-US" altLang="zh-CN" sz="16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l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Subject</a:t>
                      </a:r>
                      <a:endParaRPr lang="zh-CN" altLang="en-US" sz="1400" b="1" kern="1200" dirty="0">
                        <a:solidFill>
                          <a:schemeClr val="lt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19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发言人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Addressor</a:t>
                      </a:r>
                      <a:endParaRPr lang="en-US" altLang="zh-CN" sz="14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5193"/>
                    </a:solidFill>
                  </a:tcPr>
                </a:tc>
              </a:tr>
              <a:tr h="7294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15:30</a:t>
                      </a:r>
                      <a:endParaRPr kumimoji="0" lang="zh-CN" altLang="en-US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15:35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</a:t>
                      </a: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简介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Project Background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王国祥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Wang Guoxiang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</a:tr>
              <a:tr h="7294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15:35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15:45</a:t>
                      </a:r>
                      <a:endParaRPr kumimoji="0" lang="zh-CN" altLang="en-US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技术方案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Technical Solution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武智堂</a:t>
                      </a:r>
                      <a:endParaRPr kumimoji="0" lang="en-US" altLang="zh-CN" sz="16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Wu </a:t>
                      </a:r>
                      <a:r>
                        <a:rPr kumimoji="0" lang="en-US" altLang="zh-CN" sz="1400" b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Zhitang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</a:tr>
              <a:tr h="7294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15:45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15:50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华域汽车运营控制部执行总监讲话</a:t>
                      </a:r>
                      <a:endParaRPr kumimoji="0" lang="en-US" altLang="zh-CN" sz="1600" b="0" u="none" strike="noStrike" cap="none" normalizeH="0" baseline="0" dirty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Speech - HASCO OMD Director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华慕文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Hua </a:t>
                      </a:r>
                      <a:r>
                        <a:rPr kumimoji="0" lang="en-US" altLang="zh-CN" sz="1400" b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Muwen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D"/>
                    </a:solidFill>
                  </a:tcPr>
                </a:tc>
              </a:tr>
              <a:tr h="7294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15:50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16:00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KSSP</a:t>
                      </a:r>
                      <a:r>
                        <a:rPr kumimoji="0" lang="zh-CN" altLang="en-US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总经理讲话</a:t>
                      </a:r>
                      <a:endParaRPr kumimoji="0" lang="en-US" altLang="zh-CN" sz="1600" b="0" u="none" strike="noStrike" cap="none" normalizeH="0" baseline="0" dirty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Speech - KSSP GM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汪若英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Wang Ruoying</a:t>
                      </a:r>
                      <a:endParaRPr kumimoji="0" lang="en-US" altLang="zh-CN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Ralf Buschbeck</a:t>
                      </a:r>
                      <a:endParaRPr kumimoji="0" lang="en-US" altLang="zh-CN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40000"/>
                      </a:srgbClr>
                    </a:solidFill>
                  </a:tcPr>
                </a:tc>
              </a:tr>
              <a:tr h="7294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16:00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16:30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华域领导讲话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Speech</a:t>
                      </a:r>
                      <a:r>
                        <a:rPr kumimoji="0" lang="zh-CN" altLang="en-US" sz="14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- HASCO GM</a:t>
                      </a:r>
                      <a:endParaRPr kumimoji="0" lang="zh-CN" altLang="en-US" sz="1400" b="0" u="none" strike="noStrike" kern="1200" cap="none" normalizeH="0" baseline="0" dirty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张海涛</a:t>
                      </a:r>
                      <a:endParaRPr kumimoji="0" lang="en-US" altLang="zh-CN" sz="16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Zhang </a:t>
                      </a:r>
                      <a:r>
                        <a:rPr kumimoji="0" lang="en-US" altLang="zh-CN" sz="1400" b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Haitao</a:t>
                      </a:r>
                      <a:endParaRPr kumimoji="0" lang="en-US" altLang="zh-CN" sz="1400" b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28" marR="91428" marT="45713" marB="45713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8A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043608" y="220115"/>
            <a:ext cx="65527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KSSP </a:t>
            </a:r>
            <a:r>
              <a:rPr lang="zh-CN" altLang="en-US" b="1" dirty="0">
                <a:solidFill>
                  <a:srgbClr val="015193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精益项目启动会议程</a:t>
            </a:r>
            <a:endParaRPr lang="en-US" altLang="zh-CN" b="1" dirty="0">
              <a:solidFill>
                <a:srgbClr val="015193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Kick-off Meeting Agenda </a:t>
            </a:r>
            <a:endParaRPr lang="zh-CN" altLang="en-US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6237312"/>
            <a:ext cx="547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15:00—15:30  </a:t>
            </a:r>
            <a:r>
              <a:rPr lang="zh-CN" altLang="en-US" sz="1600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现场参观   </a:t>
            </a:r>
            <a:r>
              <a:rPr lang="en-US" altLang="zh-CN" sz="1600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Plant Tour</a:t>
            </a:r>
            <a:endParaRPr lang="zh-CN" altLang="en-US" sz="1600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9164" y="1071266"/>
            <a:ext cx="5688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主持 </a:t>
            </a:r>
            <a:r>
              <a:rPr lang="en-US" altLang="zh-CN" sz="1400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Host</a:t>
            </a:r>
            <a:r>
              <a:rPr lang="en-US" altLang="zh-CN" sz="1600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1600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：王国祥 </a:t>
            </a:r>
            <a:r>
              <a:rPr lang="en-US" altLang="zh-CN" sz="1400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 Guoxiang</a:t>
            </a:r>
            <a:endParaRPr lang="en-US" altLang="zh-CN" sz="1600" b="1" dirty="0">
              <a:solidFill>
                <a:srgbClr val="01519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议程 </a:t>
            </a:r>
            <a:r>
              <a:rPr lang="en-US" altLang="zh-CN" sz="1400" b="1" dirty="0">
                <a:solidFill>
                  <a:srgbClr val="01519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Agenda</a:t>
            </a:r>
            <a:r>
              <a:rPr lang="zh-CN" altLang="en-US" sz="1600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solidFill>
                <a:srgbClr val="01519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56121" y="404664"/>
            <a:ext cx="1647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b="1" dirty="0">
                <a:solidFill>
                  <a:srgbClr val="0151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zh-CN" b="1" dirty="0">
              <a:solidFill>
                <a:srgbClr val="0151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3568" y="1556672"/>
            <a:ext cx="8316864" cy="1080120"/>
            <a:chOff x="1439712" y="1556792"/>
            <a:chExt cx="8316864" cy="1080120"/>
          </a:xfrm>
          <a:solidFill>
            <a:srgbClr val="015193"/>
          </a:solidFill>
        </p:grpSpPr>
        <p:sp>
          <p:nvSpPr>
            <p:cNvPr id="6" name="矩形 5"/>
            <p:cNvSpPr/>
            <p:nvPr/>
          </p:nvSpPr>
          <p:spPr bwMode="auto">
            <a:xfrm>
              <a:off x="1979712" y="1556792"/>
              <a:ext cx="7776864" cy="1080120"/>
            </a:xfrm>
            <a:prstGeom prst="rect">
              <a:avLst/>
            </a:prstGeom>
            <a:grpFill/>
            <a:ln w="28575">
              <a:noFill/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项目简介</a:t>
              </a:r>
              <a:endPara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Project Background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439712" y="1556912"/>
              <a:ext cx="1080000" cy="10800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13568" y="3284864"/>
            <a:ext cx="8316864" cy="1080120"/>
            <a:chOff x="1448475" y="3284984"/>
            <a:chExt cx="8316864" cy="1080120"/>
          </a:xfrm>
          <a:solidFill>
            <a:srgbClr val="015193"/>
          </a:solidFill>
        </p:grpSpPr>
        <p:sp>
          <p:nvSpPr>
            <p:cNvPr id="8" name="矩形 7"/>
            <p:cNvSpPr/>
            <p:nvPr/>
          </p:nvSpPr>
          <p:spPr bwMode="auto">
            <a:xfrm>
              <a:off x="1988475" y="3284984"/>
              <a:ext cx="7776864" cy="1080120"/>
            </a:xfrm>
            <a:prstGeom prst="rect">
              <a:avLst/>
            </a:prstGeom>
            <a:grpFill/>
            <a:ln w="28575">
              <a:noFill/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技术方案</a:t>
              </a:r>
              <a:endParaRPr lang="en-US" altLang="zh-CN" sz="3200" strike="dblStrike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Technical Solution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448475" y="3285104"/>
              <a:ext cx="1080000" cy="10800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3568" y="5013056"/>
            <a:ext cx="8316864" cy="1080120"/>
            <a:chOff x="1439712" y="5013176"/>
            <a:chExt cx="8316864" cy="1080120"/>
          </a:xfrm>
          <a:solidFill>
            <a:srgbClr val="015193"/>
          </a:solidFill>
        </p:grpSpPr>
        <p:sp>
          <p:nvSpPr>
            <p:cNvPr id="10" name="矩形 9"/>
            <p:cNvSpPr/>
            <p:nvPr/>
          </p:nvSpPr>
          <p:spPr bwMode="auto">
            <a:xfrm>
              <a:off x="1979712" y="5013176"/>
              <a:ext cx="7776864" cy="1080120"/>
            </a:xfrm>
            <a:prstGeom prst="rect">
              <a:avLst/>
            </a:prstGeom>
            <a:grpFill/>
            <a:ln w="28575">
              <a:noFill/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领导讲话</a:t>
              </a:r>
              <a:endPara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Leader Speech</a:t>
              </a:r>
              <a:endPara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439712" y="5013296"/>
              <a:ext cx="1080000" cy="1080000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  <a:round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15616" y="404664"/>
            <a:ext cx="356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rgbClr val="0150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项目简介 </a:t>
            </a:r>
            <a:r>
              <a:rPr lang="en-US" altLang="zh-CN" b="1" dirty="0">
                <a:solidFill>
                  <a:srgbClr val="01509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Background 1/5</a:t>
            </a:r>
            <a:endParaRPr lang="en-US" altLang="zh-CN" b="1" dirty="0">
              <a:solidFill>
                <a:srgbClr val="01509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5535" y="2492394"/>
            <a:ext cx="8424937" cy="4217362"/>
            <a:chOff x="395535" y="2492394"/>
            <a:chExt cx="8424937" cy="42173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456" y="3412439"/>
              <a:ext cx="4508050" cy="329731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95535" y="5465122"/>
              <a:ext cx="29255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  <a:buSzPct val="110000"/>
              </a:pPr>
              <a:r>
                <a:rPr lang="zh-CN" altLang="en-US" dirty="0">
                  <a:solidFill>
                    <a:srgbClr val="015193"/>
                  </a:solidFill>
                </a:rPr>
                <a:t>人均月产出</a:t>
              </a:r>
              <a:r>
                <a:rPr lang="en-US" altLang="zh-CN" dirty="0">
                  <a:solidFill>
                    <a:srgbClr val="015193"/>
                  </a:solidFill>
                </a:rPr>
                <a:t> = 1279 </a:t>
              </a:r>
              <a:r>
                <a:rPr lang="zh-CN" altLang="en-US" dirty="0">
                  <a:solidFill>
                    <a:srgbClr val="015193"/>
                  </a:solidFill>
                </a:rPr>
                <a:t>件</a:t>
              </a:r>
              <a:endParaRPr lang="en-US" altLang="zh-CN" dirty="0">
                <a:solidFill>
                  <a:srgbClr val="015193"/>
                </a:solidFill>
              </a:endParaRPr>
            </a:p>
            <a:p>
              <a:pPr>
                <a:buClr>
                  <a:schemeClr val="accent1"/>
                </a:buClr>
                <a:buSzPct val="110000"/>
              </a:pPr>
              <a:r>
                <a:rPr lang="en-US" altLang="zh-CN" sz="1600" dirty="0">
                  <a:solidFill>
                    <a:srgbClr val="015193"/>
                  </a:solidFill>
                </a:rPr>
                <a:t>Monthly output (per capita )</a:t>
              </a:r>
              <a:endParaRPr lang="en-US" altLang="zh-CN" sz="1600" dirty="0">
                <a:solidFill>
                  <a:srgbClr val="015193"/>
                </a:solidFill>
              </a:endParaRPr>
            </a:p>
            <a:p>
              <a:pPr>
                <a:buClr>
                  <a:schemeClr val="accent1"/>
                </a:buClr>
                <a:buSzPct val="110000"/>
              </a:pPr>
              <a:r>
                <a:rPr lang="en-US" altLang="zh-CN" sz="1600" dirty="0">
                  <a:solidFill>
                    <a:srgbClr val="015193"/>
                  </a:solidFill>
                </a:rPr>
                <a:t>= 1279 pcs</a:t>
              </a:r>
              <a:endParaRPr lang="en-US" altLang="zh-CN" sz="1600" dirty="0">
                <a:solidFill>
                  <a:srgbClr val="015193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95536" y="2492394"/>
              <a:ext cx="448488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  <a:buSzPct val="110000"/>
              </a:pPr>
              <a:r>
                <a:rPr lang="zh-CN" altLang="en-US" dirty="0">
                  <a:solidFill>
                    <a:srgbClr val="015193"/>
                  </a:solidFill>
                </a:rPr>
                <a:t>存货周转次数</a:t>
              </a:r>
              <a:r>
                <a:rPr lang="en-US" altLang="zh-CN" dirty="0">
                  <a:solidFill>
                    <a:srgbClr val="015193"/>
                  </a:solidFill>
                </a:rPr>
                <a:t>(9</a:t>
              </a:r>
              <a:r>
                <a:rPr lang="zh-CN" altLang="en-US" dirty="0">
                  <a:solidFill>
                    <a:srgbClr val="015193"/>
                  </a:solidFill>
                </a:rPr>
                <a:t>月底</a:t>
              </a:r>
              <a:r>
                <a:rPr lang="en-US" altLang="zh-CN" dirty="0">
                  <a:solidFill>
                    <a:srgbClr val="015193"/>
                  </a:solidFill>
                </a:rPr>
                <a:t>)</a:t>
              </a:r>
              <a:r>
                <a:rPr lang="zh-CN" altLang="en-US" dirty="0">
                  <a:solidFill>
                    <a:srgbClr val="015193"/>
                  </a:solidFill>
                </a:rPr>
                <a:t>                 </a:t>
              </a:r>
              <a:r>
                <a:rPr lang="en-US" altLang="zh-CN" dirty="0">
                  <a:solidFill>
                    <a:srgbClr val="015193"/>
                  </a:solidFill>
                </a:rPr>
                <a:t>= 6.9 </a:t>
              </a:r>
              <a:r>
                <a:rPr lang="zh-CN" altLang="en-US" dirty="0">
                  <a:solidFill>
                    <a:srgbClr val="015193"/>
                  </a:solidFill>
                </a:rPr>
                <a:t>次</a:t>
              </a:r>
              <a:endParaRPr lang="en-US" altLang="zh-CN" dirty="0">
                <a:solidFill>
                  <a:srgbClr val="015193"/>
                </a:solidFill>
              </a:endParaRPr>
            </a:p>
            <a:p>
              <a:pPr>
                <a:buClr>
                  <a:schemeClr val="accent1"/>
                </a:buClr>
                <a:buSzPct val="110000"/>
              </a:pPr>
              <a:r>
                <a:rPr lang="en-US" altLang="zh-CN" sz="1600" dirty="0">
                  <a:solidFill>
                    <a:srgbClr val="015193"/>
                  </a:solidFill>
                </a:rPr>
                <a:t>Inventory Turnover (up to Sep.30</a:t>
              </a:r>
              <a:r>
                <a:rPr lang="en-US" altLang="zh-CN" sz="1600" baseline="30000" dirty="0">
                  <a:solidFill>
                    <a:srgbClr val="015193"/>
                  </a:solidFill>
                </a:rPr>
                <a:t>th</a:t>
              </a:r>
              <a:r>
                <a:rPr lang="en-US" altLang="zh-CN" sz="1600" dirty="0">
                  <a:solidFill>
                    <a:srgbClr val="015193"/>
                  </a:solidFill>
                </a:rPr>
                <a:t>) = 6.9 times</a:t>
              </a:r>
              <a:endParaRPr lang="en-US" altLang="zh-CN" sz="1600" dirty="0">
                <a:solidFill>
                  <a:srgbClr val="015193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48988" y="5603621"/>
              <a:ext cx="2371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  <a:buSzPct val="110000"/>
              </a:pPr>
              <a:r>
                <a:rPr lang="en-US" altLang="zh-CN" dirty="0">
                  <a:solidFill>
                    <a:srgbClr val="015193"/>
                  </a:solidFill>
                </a:rPr>
                <a:t>TEEP</a:t>
              </a:r>
              <a:r>
                <a:rPr lang="zh-CN" altLang="en-US" dirty="0">
                  <a:solidFill>
                    <a:srgbClr val="015193"/>
                  </a:solidFill>
                </a:rPr>
                <a:t> </a:t>
              </a:r>
              <a:r>
                <a:rPr lang="en-US" altLang="zh-CN" dirty="0">
                  <a:solidFill>
                    <a:srgbClr val="015193"/>
                  </a:solidFill>
                </a:rPr>
                <a:t>=</a:t>
              </a:r>
              <a:r>
                <a:rPr lang="zh-CN" altLang="en-US" dirty="0">
                  <a:solidFill>
                    <a:srgbClr val="015193"/>
                  </a:solidFill>
                </a:rPr>
                <a:t> </a:t>
              </a:r>
              <a:r>
                <a:rPr lang="en-US" altLang="zh-CN" dirty="0">
                  <a:solidFill>
                    <a:srgbClr val="015193"/>
                  </a:solidFill>
                </a:rPr>
                <a:t>63.8%</a:t>
              </a:r>
              <a:endParaRPr lang="en-US" altLang="zh-CN" dirty="0">
                <a:solidFill>
                  <a:srgbClr val="015193"/>
                </a:solidFill>
              </a:endParaRPr>
            </a:p>
            <a:p>
              <a:pPr>
                <a:buClr>
                  <a:schemeClr val="accent1"/>
                </a:buClr>
                <a:buSzPct val="110000"/>
              </a:pPr>
              <a:r>
                <a:rPr lang="en-US" altLang="zh-CN" dirty="0">
                  <a:solidFill>
                    <a:srgbClr val="015193"/>
                  </a:solidFill>
                </a:rPr>
                <a:t>OEE   = 74.3%</a:t>
              </a:r>
              <a:endParaRPr lang="en-US" altLang="zh-CN" dirty="0">
                <a:solidFill>
                  <a:srgbClr val="015193"/>
                </a:solidFill>
              </a:endParaRPr>
            </a:p>
            <a:p>
              <a:pPr>
                <a:buClr>
                  <a:schemeClr val="accent1"/>
                </a:buClr>
                <a:buSzPct val="110000"/>
              </a:pPr>
              <a:r>
                <a:rPr lang="en-US" altLang="zh-CN" dirty="0">
                  <a:solidFill>
                    <a:srgbClr val="015193"/>
                  </a:solidFill>
                </a:rPr>
                <a:t>(9</a:t>
              </a:r>
              <a:r>
                <a:rPr lang="zh-CN" altLang="en-US" dirty="0">
                  <a:solidFill>
                    <a:srgbClr val="015193"/>
                  </a:solidFill>
                </a:rPr>
                <a:t>月底</a:t>
              </a:r>
              <a:r>
                <a:rPr lang="en-US" altLang="zh-CN" dirty="0">
                  <a:solidFill>
                    <a:srgbClr val="015193"/>
                  </a:solidFill>
                </a:rPr>
                <a:t>/up to Sep.30</a:t>
              </a:r>
              <a:r>
                <a:rPr lang="en-US" altLang="zh-CN" baseline="30000" dirty="0">
                  <a:solidFill>
                    <a:srgbClr val="015193"/>
                  </a:solidFill>
                </a:rPr>
                <a:t>th</a:t>
              </a:r>
              <a:r>
                <a:rPr lang="en-US" altLang="zh-CN" dirty="0">
                  <a:solidFill>
                    <a:srgbClr val="015193"/>
                  </a:solidFill>
                </a:rPr>
                <a:t>)</a:t>
              </a:r>
              <a:endParaRPr lang="en-US" altLang="zh-CN" dirty="0">
                <a:solidFill>
                  <a:srgbClr val="015193"/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1237" y="3149619"/>
              <a:ext cx="387428" cy="360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868665" y="3251822"/>
              <a:ext cx="387428" cy="3600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013889" y="3249997"/>
              <a:ext cx="387428" cy="360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417" y="2500168"/>
              <a:ext cx="2283871" cy="1440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88" y="4025122"/>
              <a:ext cx="2250000" cy="1440000"/>
            </a:xfrm>
            <a:prstGeom prst="rect">
              <a:avLst/>
            </a:prstGeom>
          </p:spPr>
        </p:pic>
        <p:pic>
          <p:nvPicPr>
            <p:cNvPr id="21" name="Grafik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499" b="18"/>
            <a:stretch>
              <a:fillRect/>
            </a:stretch>
          </p:blipFill>
          <p:spPr>
            <a:xfrm>
              <a:off x="3321085" y="4679392"/>
              <a:ext cx="360000" cy="360000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</p:grpSp>
      <p:grpSp>
        <p:nvGrpSpPr>
          <p:cNvPr id="33" name="组合 32"/>
          <p:cNvGrpSpPr/>
          <p:nvPr/>
        </p:nvGrpSpPr>
        <p:grpSpPr>
          <a:xfrm>
            <a:off x="581088" y="899308"/>
            <a:ext cx="5054072" cy="1312939"/>
            <a:chOff x="581088" y="899308"/>
            <a:chExt cx="5054072" cy="1312939"/>
          </a:xfrm>
        </p:grpSpPr>
        <p:sp>
          <p:nvSpPr>
            <p:cNvPr id="40" name="标题 2"/>
            <p:cNvSpPr txBox="1"/>
            <p:nvPr/>
          </p:nvSpPr>
          <p:spPr>
            <a:xfrm>
              <a:off x="955160" y="1143560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项目内容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Content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标题 2"/>
            <p:cNvSpPr txBox="1"/>
            <p:nvPr/>
          </p:nvSpPr>
          <p:spPr>
            <a:xfrm>
              <a:off x="955160" y="1653556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项目周期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Period</a:t>
              </a:r>
              <a:endParaRPr lang="zh-CN" altLang="en-US" sz="7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81088" y="939338"/>
              <a:ext cx="374072" cy="1265526"/>
              <a:chOff x="581088" y="939338"/>
              <a:chExt cx="374072" cy="1265526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581088" y="939338"/>
                <a:ext cx="0" cy="1265526"/>
              </a:xfrm>
              <a:prstGeom prst="line">
                <a:avLst/>
              </a:prstGeom>
              <a:ln w="38100">
                <a:solidFill>
                  <a:srgbClr val="00366F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581088" y="105273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581088" y="129638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581088" y="154394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581088" y="1808356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581088" y="2057447"/>
                <a:ext cx="374072" cy="0"/>
              </a:xfrm>
              <a:prstGeom prst="line">
                <a:avLst/>
              </a:prstGeom>
              <a:ln w="38100">
                <a:solidFill>
                  <a:srgbClr val="003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标题 2"/>
            <p:cNvSpPr txBox="1"/>
            <p:nvPr/>
          </p:nvSpPr>
          <p:spPr>
            <a:xfrm>
              <a:off x="955160" y="1902647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组织结构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Organization Structure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标题 2"/>
            <p:cNvSpPr txBox="1"/>
            <p:nvPr/>
          </p:nvSpPr>
          <p:spPr>
            <a:xfrm>
              <a:off x="955160" y="1393064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项目目标 </a:t>
              </a:r>
              <a:r>
                <a:rPr lang="en-US" altLang="zh-CN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Project Target</a:t>
              </a:r>
              <a:endPara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标题 2"/>
            <p:cNvSpPr txBox="1"/>
            <p:nvPr/>
          </p:nvSpPr>
          <p:spPr>
            <a:xfrm>
              <a:off x="955160" y="899308"/>
              <a:ext cx="4680000" cy="309600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cap="none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altLang="zh-CN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</a:t>
              </a:r>
              <a:r>
                <a:rPr lang="zh-CN" altLang="en-US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现状 </a:t>
              </a:r>
              <a:r>
                <a:rPr lang="en-US" altLang="zh-CN" sz="1200" dirty="0">
                  <a:solidFill>
                    <a:srgbClr val="0052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KS Status Quo</a:t>
              </a:r>
              <a:endParaRPr lang="zh-CN" altLang="en-US" sz="1200" dirty="0">
                <a:solidFill>
                  <a:srgbClr val="0052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4165532"/>
            <a:ext cx="1952349" cy="9734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-18256" y="847918"/>
          <a:ext cx="9125760" cy="299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</a:tblGrid>
              <a:tr h="317825">
                <a:tc gridSpan="14"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存货周转次数 </a:t>
                      </a:r>
                      <a:r>
                        <a:rPr lang="en-US" altLang="zh-CN" sz="900" dirty="0">
                          <a:latin typeface="+mj-lt"/>
                        </a:rPr>
                        <a:t>= </a:t>
                      </a:r>
                      <a:r>
                        <a:rPr lang="zh-CN" altLang="en-US" sz="900" dirty="0">
                          <a:latin typeface="+mj-lt"/>
                        </a:rPr>
                        <a:t>销售成本 </a:t>
                      </a:r>
                      <a:r>
                        <a:rPr lang="en-US" altLang="zh-CN" sz="900" dirty="0">
                          <a:latin typeface="+mj-lt"/>
                        </a:rPr>
                        <a:t>/ </a:t>
                      </a:r>
                      <a:r>
                        <a:rPr lang="zh-CN" altLang="en-US" sz="900" dirty="0">
                          <a:latin typeface="+mj-lt"/>
                        </a:rPr>
                        <a:t>存货平均余额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2015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销售成本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1,592,785,120.20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1,571,162,378.10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1,553,451,504.52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1,534,577,977.95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1,506,306,391.08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1,460,544,070.28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1,415,139,165.99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1,356,100,413.35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1,327,323,733.19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1,329,431,062.36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1,340,643,364.97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1,336,775,887.65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1,443,686,755.80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存货平均余额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218,059,621.59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212,415,474.37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210,097,635.71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210,035,246.23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210,379,229.94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210,874,106.43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211,539,008.06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211,832,961.17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211,499,011.25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211,148,510.65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210,478,801.17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209,760,434.27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211,510,003.40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ITO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7.30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7.40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7.39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7.31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7.16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6.93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6.69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6.40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6.28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6.30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6.37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6.37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6.82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2016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销售成本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1,528,823,429.52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1,343,237,903.40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1,330,412,383.32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1,301,788,380.39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1,281,494,975.40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1,251,282,003.36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1,245,102,645.38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1,252,342,377.89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1,251,199,582.16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1,309,520,408.98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存货平均余额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193,070,061.22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>
                          <a:effectLst/>
                          <a:latin typeface="Arial" panose="020B0604020202020204" pitchFamily="34" charset="0"/>
                        </a:rPr>
                        <a:t>185,476,530.32</a:t>
                      </a:r>
                      <a:endParaRPr lang="en-US" altLang="zh-CN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181,959,244.62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180,961,763.60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180,833,850.78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182,825,721.45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184,389,891.39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184,123,959.06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184,036,235.32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>
                          <a:effectLst/>
                          <a:latin typeface="Arial" panose="020B0604020202020204" pitchFamily="34" charset="0"/>
                        </a:rPr>
                        <a:t>184,186,361.97</a:t>
                      </a:r>
                      <a:endParaRPr lang="en-US" altLang="zh-CN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ITO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7.92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7.24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7.31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7.09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6.84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6.75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6.80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>
                          <a:effectLst/>
                          <a:latin typeface="Arial" panose="020B0604020202020204" pitchFamily="34" charset="0"/>
                        </a:rPr>
                        <a:t>6.80</a:t>
                      </a:r>
                      <a:endParaRPr lang="en-US" altLang="zh-CN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7.92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00" b="0" i="0" u="none" strike="noStrike" dirty="0">
                          <a:effectLst/>
                          <a:latin typeface="Arial" panose="020B0604020202020204" pitchFamily="34" charset="0"/>
                        </a:rPr>
                        <a:t>7.11</a:t>
                      </a:r>
                      <a:endParaRPr lang="en-US" altLang="zh-CN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-38282" y="3840737"/>
          <a:ext cx="9145786" cy="301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832" y="836712"/>
          <a:ext cx="9125760" cy="2956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</a:tblGrid>
              <a:tr h="317825">
                <a:tc gridSpan="14"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人均产出 </a:t>
                      </a:r>
                      <a:r>
                        <a:rPr lang="en-US" altLang="zh-CN" sz="900" dirty="0">
                          <a:latin typeface="+mj-lt"/>
                        </a:rPr>
                        <a:t>= </a:t>
                      </a:r>
                      <a:r>
                        <a:rPr lang="zh-CN" altLang="en-US" sz="900" dirty="0">
                          <a:latin typeface="+mj-lt"/>
                        </a:rPr>
                        <a:t>入库总数</a:t>
                      </a:r>
                      <a:r>
                        <a:rPr lang="zh-CN" altLang="en-US" sz="900" baseline="0" dirty="0">
                          <a:latin typeface="+mj-lt"/>
                        </a:rPr>
                        <a:t> </a:t>
                      </a:r>
                      <a:r>
                        <a:rPr lang="en-US" altLang="zh-CN" sz="900" baseline="0" dirty="0">
                          <a:latin typeface="+mj-lt"/>
                        </a:rPr>
                        <a:t>/ </a:t>
                      </a:r>
                      <a:r>
                        <a:rPr lang="zh-CN" altLang="en-US" sz="900" baseline="0" dirty="0">
                          <a:latin typeface="+mj-lt"/>
                        </a:rPr>
                        <a:t>总人数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2015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入库数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1699470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1376050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1703032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1634082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1715346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1478839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1243163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1164985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1378596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1677178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1804275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1843833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1559904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总人数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人均</a:t>
                      </a:r>
                      <a:endParaRPr lang="en-US" altLang="zh-CN" sz="9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产出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1072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989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923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1465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2016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入库数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1740044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1336328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1737702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1522400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1651941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1561388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1686888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1736704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1673687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1627454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总人数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1245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人均</a:t>
                      </a:r>
                      <a:endParaRPr lang="en-US" altLang="zh-CN" sz="900" dirty="0">
                        <a:latin typeface="+mj-lt"/>
                      </a:endParaRPr>
                    </a:p>
                    <a:p>
                      <a:pPr algn="ctr"/>
                      <a:r>
                        <a:rPr lang="zh-CN" altLang="en-US" sz="900" dirty="0">
                          <a:latin typeface="+mj-lt"/>
                        </a:rPr>
                        <a:t>产出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1038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1186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1344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宋体" panose="02010600030101010101" pitchFamily="2" charset="-122"/>
                        </a:rPr>
                        <a:t>1279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23832" y="3793007"/>
          <a:ext cx="9120168" cy="3064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0" y="836712"/>
          <a:ext cx="9125760" cy="3742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</a:tblGrid>
              <a:tr h="317825"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OEE = </a:t>
                      </a:r>
                      <a:r>
                        <a:rPr lang="zh-CN" altLang="en-US" sz="900" dirty="0">
                          <a:latin typeface="+mj-lt"/>
                        </a:rPr>
                        <a:t>时间开动率 </a:t>
                      </a:r>
                      <a:r>
                        <a:rPr lang="en-US" altLang="zh-CN" sz="900" dirty="0">
                          <a:latin typeface="+mj-lt"/>
                        </a:rPr>
                        <a:t>* </a:t>
                      </a:r>
                      <a:r>
                        <a:rPr lang="zh-CN" altLang="en-US" sz="900" dirty="0">
                          <a:latin typeface="+mj-lt"/>
                        </a:rPr>
                        <a:t>性能开动率 </a:t>
                      </a:r>
                      <a:r>
                        <a:rPr lang="en-US" altLang="zh-CN" sz="900" dirty="0">
                          <a:latin typeface="+mj-lt"/>
                        </a:rPr>
                        <a:t>* </a:t>
                      </a:r>
                      <a:r>
                        <a:rPr lang="zh-CN" altLang="en-US" sz="900" dirty="0">
                          <a:latin typeface="+mj-lt"/>
                        </a:rPr>
                        <a:t>合格品率</a:t>
                      </a:r>
                      <a:endParaRPr lang="en-US" altLang="zh-CN" sz="9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2015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Feb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Mar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Apr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May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Jun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Jul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Aug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Sep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Oct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Nov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Dec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Ave</a:t>
                      </a:r>
                      <a:endParaRPr lang="zh-CN" altLang="en-US" sz="900" dirty="0"/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时间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91.24%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91.02%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性能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85.60%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85.29%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85.45%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合格品率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95.10%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95.59%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95.34%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74.28%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74.20%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74.24%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2016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Feb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Mar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Apr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May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Jun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Jul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Aug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Sep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Oct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Nov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Dec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Ave</a:t>
                      </a:r>
                      <a:endParaRPr lang="zh-CN" altLang="en-US" sz="900" dirty="0"/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时间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90.64%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88.68%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87.76%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88.81%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88.53%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90.27%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88.41%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90.08%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91.51%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89.41%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性能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89.38%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87.37%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89.71%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85.36%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84.61%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86.68%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86.95%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87.22%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87.29%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合格品率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95.66%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95.28%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95.15%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95.51%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93.81%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95.15%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94.90%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95.16%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77.50%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73.88%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75.01%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72.17%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73.06%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71.89%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74.53%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75.75%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74.27%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0" y="4544246"/>
          <a:ext cx="9120992" cy="2313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18240" y="836712"/>
          <a:ext cx="9125760" cy="3742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  <a:gridCol w="651840"/>
              </a:tblGrid>
              <a:tr h="317825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+mj-lt"/>
                        </a:rPr>
                        <a:t>Line 6 OEE 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Line 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时间开动率 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Line 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性能开动率 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 Line</a:t>
                      </a:r>
                      <a:r>
                        <a:rPr lang="en-US" altLang="zh-CN" sz="9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合格品率</a:t>
                      </a:r>
                      <a:endParaRPr lang="en-US" altLang="zh-CN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2015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时间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99.07%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98.82%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98.94%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性能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94.58%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95.92%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95.25%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合格品率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96.62%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95.50%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90.53%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90.52%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90.53%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2016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Jan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Feb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Apr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May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Jun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Jul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Aug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Sep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Oct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Nov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Dec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+mj-lt"/>
                        </a:rPr>
                        <a:t>Ave</a:t>
                      </a:r>
                      <a:endParaRPr lang="zh-CN" alt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时间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88.39%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92.37%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95.82%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78.52%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96.84%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96.04%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95.64%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92.55%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90.79%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91.88%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178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性能</a:t>
                      </a:r>
                      <a:endParaRPr lang="en-US" altLang="zh-CN" sz="900" dirty="0"/>
                    </a:p>
                    <a:p>
                      <a:pPr algn="ctr"/>
                      <a:r>
                        <a:rPr lang="zh-CN" altLang="en-US" sz="900" dirty="0"/>
                        <a:t>开动率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94.90%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91.76%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93.53%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95.91%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91.86%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95.96%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94.88%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97.06%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105.41%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95.69%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/>
                        <a:t>合格品率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95.86%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94.87%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95.52%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94.20%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96.20%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95.03%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94.93%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95.35%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94.59%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95.17%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360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/>
                        <a:t>OEE</a:t>
                      </a:r>
                      <a:endParaRPr lang="zh-CN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80.40%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80.41%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85.60%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70.94%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85.58%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87.57%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86.14%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85.65%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90.53%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83.65%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18240" y="4544246"/>
          <a:ext cx="9102752" cy="2313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1_华域汽车演示文稿">
  <a:themeElements>
    <a:clrScheme name="HASCO_200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华域汽车演示文稿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chemeClr val="tx1"/>
          </a:solidFill>
          <a:round/>
        </a:ln>
      </a:spPr>
      <a:bodyPr wrap="none" lIns="0" tIns="0" rIns="0" bIns="0" anchor="ctr">
        <a:spAutoFit/>
      </a:bodyPr>
      <a:lstStyle>
        <a:defPPr>
          <a:defRPr/>
        </a:defPPr>
      </a:lstStyle>
    </a:spDef>
  </a:objectDefaults>
  <a:extraClrSchemeLst>
    <a:extraClrScheme>
      <a:clrScheme name="HASCO_200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SCO_200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SCO_200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SCO_200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SCO_200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SCO_200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SCO_200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17302</Words>
  <Application>WPS 演示</Application>
  <PresentationFormat>On-screen Show (4:3)</PresentationFormat>
  <Paragraphs>2361</Paragraphs>
  <Slides>29</Slides>
  <Notes>8</Notes>
  <HiddenSlides>4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黑体</vt:lpstr>
      <vt:lpstr>Times New Roman</vt:lpstr>
      <vt:lpstr>微软雅黑</vt:lpstr>
      <vt:lpstr>Arial</vt:lpstr>
      <vt:lpstr>Calibri</vt:lpstr>
      <vt:lpstr>SoloBFnt</vt:lpstr>
      <vt:lpstr>MS PGothic</vt:lpstr>
      <vt:lpstr>楷体</vt:lpstr>
      <vt:lpstr>楷体_GB2312</vt:lpstr>
      <vt:lpstr>Wingdings</vt:lpstr>
      <vt:lpstr>Segoe Print</vt:lpstr>
      <vt:lpstr>新宋体</vt:lpstr>
      <vt:lpstr>1_华域汽车演示文稿</vt:lpstr>
      <vt:lpstr>Excel.Chart.8</vt:lpstr>
      <vt:lpstr>Word.Document.8</vt:lpstr>
      <vt:lpstr>Excel.Chart.8</vt:lpstr>
      <vt:lpstr>Excel.Chart.8</vt:lpstr>
      <vt:lpstr>Excel.Chart.8</vt:lpstr>
      <vt:lpstr>Excel.Chart.8</vt:lpstr>
      <vt:lpstr>Visio.Drawing.11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HASCO</dc:creator>
  <cp:lastModifiedBy>Administrator</cp:lastModifiedBy>
  <cp:revision>934</cp:revision>
  <cp:lastPrinted>2013-07-09T05:24:00Z</cp:lastPrinted>
  <dcterms:created xsi:type="dcterms:W3CDTF">2012-04-15T14:40:00Z</dcterms:created>
  <dcterms:modified xsi:type="dcterms:W3CDTF">2016-11-01T21:42:36Z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